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9"/>
  </p:notesMasterIdLst>
  <p:sldIdLst>
    <p:sldId id="256" r:id="rId2"/>
    <p:sldId id="291" r:id="rId3"/>
    <p:sldId id="260" r:id="rId4"/>
    <p:sldId id="261" r:id="rId5"/>
    <p:sldId id="286" r:id="rId6"/>
    <p:sldId id="262" r:id="rId7"/>
    <p:sldId id="263" r:id="rId8"/>
    <p:sldId id="264" r:id="rId9"/>
    <p:sldId id="265" r:id="rId10"/>
    <p:sldId id="287" r:id="rId11"/>
    <p:sldId id="266" r:id="rId12"/>
    <p:sldId id="267" r:id="rId13"/>
    <p:sldId id="268" r:id="rId14"/>
    <p:sldId id="269" r:id="rId15"/>
    <p:sldId id="271" r:id="rId16"/>
    <p:sldId id="273" r:id="rId17"/>
    <p:sldId id="274" r:id="rId18"/>
    <p:sldId id="276" r:id="rId19"/>
    <p:sldId id="277" r:id="rId20"/>
    <p:sldId id="275" r:id="rId21"/>
    <p:sldId id="278" r:id="rId22"/>
    <p:sldId id="279" r:id="rId23"/>
    <p:sldId id="280" r:id="rId24"/>
    <p:sldId id="281" r:id="rId25"/>
    <p:sldId id="282" r:id="rId26"/>
    <p:sldId id="283" r:id="rId27"/>
    <p:sldId id="284" r:id="rId28"/>
    <p:sldId id="285" r:id="rId29"/>
    <p:sldId id="288" r:id="rId30"/>
    <p:sldId id="292" r:id="rId31"/>
    <p:sldId id="289" r:id="rId32"/>
    <p:sldId id="297" r:id="rId33"/>
    <p:sldId id="298" r:id="rId34"/>
    <p:sldId id="290" r:id="rId35"/>
    <p:sldId id="294" r:id="rId36"/>
    <p:sldId id="293" r:id="rId37"/>
    <p:sldId id="295"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6667" autoAdjust="0"/>
  </p:normalViewPr>
  <p:slideViewPr>
    <p:cSldViewPr snapToGrid="0">
      <p:cViewPr varScale="1">
        <p:scale>
          <a:sx n="57" d="100"/>
          <a:sy n="57" d="100"/>
        </p:scale>
        <p:origin x="95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A430CD-04BB-4690-9257-9D7EA4FE4AA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BDCFF1B-993B-4CCE-B859-605BD1F4129F}">
      <dgm:prSet/>
      <dgm:spPr/>
      <dgm:t>
        <a:bodyPr/>
        <a:lstStyle/>
        <a:p>
          <a:r>
            <a:rPr lang="nl-NL" b="0" i="0"/>
            <a:t>De volgende onderwerpen worden besproken:</a:t>
          </a:r>
          <a:endParaRPr lang="en-US"/>
        </a:p>
      </dgm:t>
    </dgm:pt>
    <dgm:pt modelId="{13A7A6B7-8E0C-42CC-B493-BE179E86DEE2}" type="parTrans" cxnId="{EB30B3F8-DA8F-4D97-A018-A43C17A96A57}">
      <dgm:prSet/>
      <dgm:spPr/>
      <dgm:t>
        <a:bodyPr/>
        <a:lstStyle/>
        <a:p>
          <a:endParaRPr lang="en-US"/>
        </a:p>
      </dgm:t>
    </dgm:pt>
    <dgm:pt modelId="{F04B085E-3CD7-4DFC-B861-8A4F140B703D}" type="sibTrans" cxnId="{EB30B3F8-DA8F-4D97-A018-A43C17A96A57}">
      <dgm:prSet/>
      <dgm:spPr/>
      <dgm:t>
        <a:bodyPr/>
        <a:lstStyle/>
        <a:p>
          <a:endParaRPr lang="en-US"/>
        </a:p>
      </dgm:t>
    </dgm:pt>
    <dgm:pt modelId="{CE852990-0ACF-4D84-A328-3E87DF1A3248}">
      <dgm:prSet/>
      <dgm:spPr/>
      <dgm:t>
        <a:bodyPr/>
        <a:lstStyle/>
        <a:p>
          <a:r>
            <a:rPr lang="nl-NL" b="0" i="0"/>
            <a:t>Kwalificatie dossier</a:t>
          </a:r>
          <a:endParaRPr lang="en-US"/>
        </a:p>
      </dgm:t>
    </dgm:pt>
    <dgm:pt modelId="{1DCE6C98-B9F5-4016-B96E-F64891760ED7}" type="parTrans" cxnId="{B20E65B7-7635-4C13-8D75-01114C2E28AA}">
      <dgm:prSet/>
      <dgm:spPr/>
      <dgm:t>
        <a:bodyPr/>
        <a:lstStyle/>
        <a:p>
          <a:endParaRPr lang="en-US"/>
        </a:p>
      </dgm:t>
    </dgm:pt>
    <dgm:pt modelId="{48F0F3DD-80F2-4BA0-BC6D-AF726E0AB838}" type="sibTrans" cxnId="{B20E65B7-7635-4C13-8D75-01114C2E28AA}">
      <dgm:prSet/>
      <dgm:spPr/>
      <dgm:t>
        <a:bodyPr/>
        <a:lstStyle/>
        <a:p>
          <a:endParaRPr lang="en-US"/>
        </a:p>
      </dgm:t>
    </dgm:pt>
    <dgm:pt modelId="{7F057114-41BB-4F00-9645-6608ABF2D6CD}">
      <dgm:prSet/>
      <dgm:spPr/>
      <dgm:t>
        <a:bodyPr/>
        <a:lstStyle/>
        <a:p>
          <a:r>
            <a:rPr lang="nl-NL" b="0" i="0"/>
            <a:t>Opbouw van het keuzedeel</a:t>
          </a:r>
          <a:endParaRPr lang="en-US"/>
        </a:p>
      </dgm:t>
    </dgm:pt>
    <dgm:pt modelId="{F84B2562-AE5A-4F1B-98AF-0410CF051606}" type="parTrans" cxnId="{ABF84693-38B7-4996-B986-F89CAEBB7681}">
      <dgm:prSet/>
      <dgm:spPr/>
      <dgm:t>
        <a:bodyPr/>
        <a:lstStyle/>
        <a:p>
          <a:endParaRPr lang="en-US"/>
        </a:p>
      </dgm:t>
    </dgm:pt>
    <dgm:pt modelId="{36CDECC5-E2B0-4C60-949E-EB3AE211D4C2}" type="sibTrans" cxnId="{ABF84693-38B7-4996-B986-F89CAEBB7681}">
      <dgm:prSet/>
      <dgm:spPr/>
      <dgm:t>
        <a:bodyPr/>
        <a:lstStyle/>
        <a:p>
          <a:endParaRPr lang="en-US"/>
        </a:p>
      </dgm:t>
    </dgm:pt>
    <dgm:pt modelId="{972C387D-D8F2-4967-8120-967AA0E658DD}">
      <dgm:prSet/>
      <dgm:spPr/>
      <dgm:t>
        <a:bodyPr/>
        <a:lstStyle/>
        <a:p>
          <a:r>
            <a:rPr lang="nl-NL" b="0" i="0"/>
            <a:t>Opdrachten</a:t>
          </a:r>
          <a:endParaRPr lang="en-US"/>
        </a:p>
      </dgm:t>
    </dgm:pt>
    <dgm:pt modelId="{7182593B-173B-4C2E-A42A-BB0854CF69EE}" type="parTrans" cxnId="{077819AE-B613-4453-87B1-3B9ACFA40B43}">
      <dgm:prSet/>
      <dgm:spPr/>
      <dgm:t>
        <a:bodyPr/>
        <a:lstStyle/>
        <a:p>
          <a:endParaRPr lang="en-US"/>
        </a:p>
      </dgm:t>
    </dgm:pt>
    <dgm:pt modelId="{0F277053-2B0E-4F1C-A4F1-3F73FE359067}" type="sibTrans" cxnId="{077819AE-B613-4453-87B1-3B9ACFA40B43}">
      <dgm:prSet/>
      <dgm:spPr/>
      <dgm:t>
        <a:bodyPr/>
        <a:lstStyle/>
        <a:p>
          <a:endParaRPr lang="en-US"/>
        </a:p>
      </dgm:t>
    </dgm:pt>
    <dgm:pt modelId="{C53881C1-94AF-4DB7-B39B-69AFAE841C6C}">
      <dgm:prSet/>
      <dgm:spPr/>
      <dgm:t>
        <a:bodyPr/>
        <a:lstStyle/>
        <a:p>
          <a:r>
            <a:rPr lang="nl-NL" b="0" i="0"/>
            <a:t>Eindopdracht </a:t>
          </a:r>
          <a:endParaRPr lang="en-US"/>
        </a:p>
      </dgm:t>
    </dgm:pt>
    <dgm:pt modelId="{8A5AFF05-D420-40D2-87A8-37318E829698}" type="parTrans" cxnId="{52155395-FA69-415E-9E54-DF9B63857039}">
      <dgm:prSet/>
      <dgm:spPr/>
      <dgm:t>
        <a:bodyPr/>
        <a:lstStyle/>
        <a:p>
          <a:endParaRPr lang="en-US"/>
        </a:p>
      </dgm:t>
    </dgm:pt>
    <dgm:pt modelId="{D2FFF659-F7D2-4935-8D52-D15E4BCD3FE2}" type="sibTrans" cxnId="{52155395-FA69-415E-9E54-DF9B63857039}">
      <dgm:prSet/>
      <dgm:spPr/>
      <dgm:t>
        <a:bodyPr/>
        <a:lstStyle/>
        <a:p>
          <a:endParaRPr lang="en-US"/>
        </a:p>
      </dgm:t>
    </dgm:pt>
    <dgm:pt modelId="{2AE52E96-4C89-46FF-8922-0A60A0ED64AD}">
      <dgm:prSet/>
      <dgm:spPr/>
      <dgm:t>
        <a:bodyPr/>
        <a:lstStyle/>
        <a:p>
          <a:r>
            <a:rPr lang="nl-NL" b="0" i="0"/>
            <a:t>Masterclasses</a:t>
          </a:r>
          <a:endParaRPr lang="en-US"/>
        </a:p>
      </dgm:t>
    </dgm:pt>
    <dgm:pt modelId="{E97AA25D-CE79-4138-A2F1-BC2B495E1DE3}" type="parTrans" cxnId="{663C3F9E-A375-453A-9706-7D17FA0D7019}">
      <dgm:prSet/>
      <dgm:spPr/>
      <dgm:t>
        <a:bodyPr/>
        <a:lstStyle/>
        <a:p>
          <a:endParaRPr lang="en-US"/>
        </a:p>
      </dgm:t>
    </dgm:pt>
    <dgm:pt modelId="{8117C494-9578-4D1F-AE01-BE277526718A}" type="sibTrans" cxnId="{663C3F9E-A375-453A-9706-7D17FA0D7019}">
      <dgm:prSet/>
      <dgm:spPr/>
      <dgm:t>
        <a:bodyPr/>
        <a:lstStyle/>
        <a:p>
          <a:endParaRPr lang="en-US"/>
        </a:p>
      </dgm:t>
    </dgm:pt>
    <dgm:pt modelId="{CDE4C47D-2402-45C4-B8AB-1875A0421480}">
      <dgm:prSet/>
      <dgm:spPr/>
      <dgm:t>
        <a:bodyPr/>
        <a:lstStyle/>
        <a:p>
          <a:r>
            <a:rPr lang="nl-NL" b="0" i="0"/>
            <a:t>Examen en eindopdracht</a:t>
          </a:r>
          <a:endParaRPr lang="en-US"/>
        </a:p>
      </dgm:t>
    </dgm:pt>
    <dgm:pt modelId="{0C648182-8DC0-4B51-B97B-3C90BDD23269}" type="parTrans" cxnId="{89CB7870-3803-4268-A9F7-43B2DC13E8BB}">
      <dgm:prSet/>
      <dgm:spPr/>
      <dgm:t>
        <a:bodyPr/>
        <a:lstStyle/>
        <a:p>
          <a:endParaRPr lang="en-US"/>
        </a:p>
      </dgm:t>
    </dgm:pt>
    <dgm:pt modelId="{6D675E96-E1B6-4651-90A1-B43A5B752EB3}" type="sibTrans" cxnId="{89CB7870-3803-4268-A9F7-43B2DC13E8BB}">
      <dgm:prSet/>
      <dgm:spPr/>
      <dgm:t>
        <a:bodyPr/>
        <a:lstStyle/>
        <a:p>
          <a:endParaRPr lang="en-US"/>
        </a:p>
      </dgm:t>
    </dgm:pt>
    <dgm:pt modelId="{3BAEB948-EB3C-4FCE-8384-720FEC8B103A}">
      <dgm:prSet/>
      <dgm:spPr/>
      <dgm:t>
        <a:bodyPr/>
        <a:lstStyle/>
        <a:p>
          <a:r>
            <a:rPr lang="nl-NL" b="0" i="0"/>
            <a:t>Begeleiding docent en verwachtingen</a:t>
          </a:r>
          <a:endParaRPr lang="en-US"/>
        </a:p>
      </dgm:t>
    </dgm:pt>
    <dgm:pt modelId="{2FAC0E5E-E9BD-4202-A76F-AF4359F0A807}" type="parTrans" cxnId="{8632157E-44B8-4DDC-BB7A-9326ECE57FCC}">
      <dgm:prSet/>
      <dgm:spPr/>
      <dgm:t>
        <a:bodyPr/>
        <a:lstStyle/>
        <a:p>
          <a:endParaRPr lang="en-US"/>
        </a:p>
      </dgm:t>
    </dgm:pt>
    <dgm:pt modelId="{3E21A6C9-4389-4A66-A007-96FC08A668A7}" type="sibTrans" cxnId="{8632157E-44B8-4DDC-BB7A-9326ECE57FCC}">
      <dgm:prSet/>
      <dgm:spPr/>
      <dgm:t>
        <a:bodyPr/>
        <a:lstStyle/>
        <a:p>
          <a:endParaRPr lang="en-US"/>
        </a:p>
      </dgm:t>
    </dgm:pt>
    <dgm:pt modelId="{7F3CDC25-E6BC-462F-94A9-AFAA229B6665}" type="pres">
      <dgm:prSet presAssocID="{E7A430CD-04BB-4690-9257-9D7EA4FE4AAF}" presName="linear" presStyleCnt="0">
        <dgm:presLayoutVars>
          <dgm:animLvl val="lvl"/>
          <dgm:resizeHandles val="exact"/>
        </dgm:presLayoutVars>
      </dgm:prSet>
      <dgm:spPr/>
    </dgm:pt>
    <dgm:pt modelId="{C5FA107A-C322-48E0-AE1F-93111F4A84DF}" type="pres">
      <dgm:prSet presAssocID="{6BDCFF1B-993B-4CCE-B859-605BD1F4129F}" presName="parentText" presStyleLbl="node1" presStyleIdx="0" presStyleCnt="1">
        <dgm:presLayoutVars>
          <dgm:chMax val="0"/>
          <dgm:bulletEnabled val="1"/>
        </dgm:presLayoutVars>
      </dgm:prSet>
      <dgm:spPr/>
    </dgm:pt>
    <dgm:pt modelId="{90A78C6F-061F-4120-8F01-C1D0588FCCDD}" type="pres">
      <dgm:prSet presAssocID="{6BDCFF1B-993B-4CCE-B859-605BD1F4129F}" presName="childText" presStyleLbl="revTx" presStyleIdx="0" presStyleCnt="1">
        <dgm:presLayoutVars>
          <dgm:bulletEnabled val="1"/>
        </dgm:presLayoutVars>
      </dgm:prSet>
      <dgm:spPr/>
    </dgm:pt>
  </dgm:ptLst>
  <dgm:cxnLst>
    <dgm:cxn modelId="{65FBEE5F-D018-4B4F-82A0-D07E0EF96D01}" type="presOf" srcId="{2AE52E96-4C89-46FF-8922-0A60A0ED64AD}" destId="{90A78C6F-061F-4120-8F01-C1D0588FCCDD}" srcOrd="0" destOrd="4" presId="urn:microsoft.com/office/officeart/2005/8/layout/vList2"/>
    <dgm:cxn modelId="{89CB7870-3803-4268-A9F7-43B2DC13E8BB}" srcId="{6BDCFF1B-993B-4CCE-B859-605BD1F4129F}" destId="{CDE4C47D-2402-45C4-B8AB-1875A0421480}" srcOrd="5" destOrd="0" parTransId="{0C648182-8DC0-4B51-B97B-3C90BDD23269}" sibTransId="{6D675E96-E1B6-4651-90A1-B43A5B752EB3}"/>
    <dgm:cxn modelId="{8632157E-44B8-4DDC-BB7A-9326ECE57FCC}" srcId="{6BDCFF1B-993B-4CCE-B859-605BD1F4129F}" destId="{3BAEB948-EB3C-4FCE-8384-720FEC8B103A}" srcOrd="6" destOrd="0" parTransId="{2FAC0E5E-E9BD-4202-A76F-AF4359F0A807}" sibTransId="{3E21A6C9-4389-4A66-A007-96FC08A668A7}"/>
    <dgm:cxn modelId="{80D2E27E-C1FF-4D6F-A7E5-50B69A5EE4D1}" type="presOf" srcId="{6BDCFF1B-993B-4CCE-B859-605BD1F4129F}" destId="{C5FA107A-C322-48E0-AE1F-93111F4A84DF}" srcOrd="0" destOrd="0" presId="urn:microsoft.com/office/officeart/2005/8/layout/vList2"/>
    <dgm:cxn modelId="{ABF84693-38B7-4996-B986-F89CAEBB7681}" srcId="{6BDCFF1B-993B-4CCE-B859-605BD1F4129F}" destId="{7F057114-41BB-4F00-9645-6608ABF2D6CD}" srcOrd="1" destOrd="0" parTransId="{F84B2562-AE5A-4F1B-98AF-0410CF051606}" sibTransId="{36CDECC5-E2B0-4C60-949E-EB3AE211D4C2}"/>
    <dgm:cxn modelId="{52155395-FA69-415E-9E54-DF9B63857039}" srcId="{6BDCFF1B-993B-4CCE-B859-605BD1F4129F}" destId="{C53881C1-94AF-4DB7-B39B-69AFAE841C6C}" srcOrd="3" destOrd="0" parTransId="{8A5AFF05-D420-40D2-87A8-37318E829698}" sibTransId="{D2FFF659-F7D2-4935-8D52-D15E4BCD3FE2}"/>
    <dgm:cxn modelId="{663C3F9E-A375-453A-9706-7D17FA0D7019}" srcId="{6BDCFF1B-993B-4CCE-B859-605BD1F4129F}" destId="{2AE52E96-4C89-46FF-8922-0A60A0ED64AD}" srcOrd="4" destOrd="0" parTransId="{E97AA25D-CE79-4138-A2F1-BC2B495E1DE3}" sibTransId="{8117C494-9578-4D1F-AE01-BE277526718A}"/>
    <dgm:cxn modelId="{45A883A4-1A11-49F8-8AB4-9D84C66DE0FC}" type="presOf" srcId="{CE852990-0ACF-4D84-A328-3E87DF1A3248}" destId="{90A78C6F-061F-4120-8F01-C1D0588FCCDD}" srcOrd="0" destOrd="0" presId="urn:microsoft.com/office/officeart/2005/8/layout/vList2"/>
    <dgm:cxn modelId="{077819AE-B613-4453-87B1-3B9ACFA40B43}" srcId="{6BDCFF1B-993B-4CCE-B859-605BD1F4129F}" destId="{972C387D-D8F2-4967-8120-967AA0E658DD}" srcOrd="2" destOrd="0" parTransId="{7182593B-173B-4C2E-A42A-BB0854CF69EE}" sibTransId="{0F277053-2B0E-4F1C-A4F1-3F73FE359067}"/>
    <dgm:cxn modelId="{B20E65B7-7635-4C13-8D75-01114C2E28AA}" srcId="{6BDCFF1B-993B-4CCE-B859-605BD1F4129F}" destId="{CE852990-0ACF-4D84-A328-3E87DF1A3248}" srcOrd="0" destOrd="0" parTransId="{1DCE6C98-B9F5-4016-B96E-F64891760ED7}" sibTransId="{48F0F3DD-80F2-4BA0-BC6D-AF726E0AB838}"/>
    <dgm:cxn modelId="{2F6A82B9-F436-4EED-9BE2-473FEAC3F278}" type="presOf" srcId="{E7A430CD-04BB-4690-9257-9D7EA4FE4AAF}" destId="{7F3CDC25-E6BC-462F-94A9-AFAA229B6665}" srcOrd="0" destOrd="0" presId="urn:microsoft.com/office/officeart/2005/8/layout/vList2"/>
    <dgm:cxn modelId="{1BCE89B9-637F-4D14-9C67-46BB504271A6}" type="presOf" srcId="{7F057114-41BB-4F00-9645-6608ABF2D6CD}" destId="{90A78C6F-061F-4120-8F01-C1D0588FCCDD}" srcOrd="0" destOrd="1" presId="urn:microsoft.com/office/officeart/2005/8/layout/vList2"/>
    <dgm:cxn modelId="{448809D2-0D0B-4B3C-AF52-DF0BCDAD72B4}" type="presOf" srcId="{3BAEB948-EB3C-4FCE-8384-720FEC8B103A}" destId="{90A78C6F-061F-4120-8F01-C1D0588FCCDD}" srcOrd="0" destOrd="6" presId="urn:microsoft.com/office/officeart/2005/8/layout/vList2"/>
    <dgm:cxn modelId="{F0480ED8-5A6A-4E90-857B-EB4187B25B45}" type="presOf" srcId="{CDE4C47D-2402-45C4-B8AB-1875A0421480}" destId="{90A78C6F-061F-4120-8F01-C1D0588FCCDD}" srcOrd="0" destOrd="5" presId="urn:microsoft.com/office/officeart/2005/8/layout/vList2"/>
    <dgm:cxn modelId="{26B7BDE6-DE3F-43C9-AAD9-84FB2E39B9F1}" type="presOf" srcId="{972C387D-D8F2-4967-8120-967AA0E658DD}" destId="{90A78C6F-061F-4120-8F01-C1D0588FCCDD}" srcOrd="0" destOrd="2" presId="urn:microsoft.com/office/officeart/2005/8/layout/vList2"/>
    <dgm:cxn modelId="{EB30B3F8-DA8F-4D97-A018-A43C17A96A57}" srcId="{E7A430CD-04BB-4690-9257-9D7EA4FE4AAF}" destId="{6BDCFF1B-993B-4CCE-B859-605BD1F4129F}" srcOrd="0" destOrd="0" parTransId="{13A7A6B7-8E0C-42CC-B493-BE179E86DEE2}" sibTransId="{F04B085E-3CD7-4DFC-B861-8A4F140B703D}"/>
    <dgm:cxn modelId="{AFA8A2FC-3EE8-4217-9DA0-2C8E7DFDF82E}" type="presOf" srcId="{C53881C1-94AF-4DB7-B39B-69AFAE841C6C}" destId="{90A78C6F-061F-4120-8F01-C1D0588FCCDD}" srcOrd="0" destOrd="3" presId="urn:microsoft.com/office/officeart/2005/8/layout/vList2"/>
    <dgm:cxn modelId="{F7A31046-3603-4832-9C2E-BCA24097E2CE}" type="presParOf" srcId="{7F3CDC25-E6BC-462F-94A9-AFAA229B6665}" destId="{C5FA107A-C322-48E0-AE1F-93111F4A84DF}" srcOrd="0" destOrd="0" presId="urn:microsoft.com/office/officeart/2005/8/layout/vList2"/>
    <dgm:cxn modelId="{D545FA58-B31B-4247-8925-8434C5EFE572}" type="presParOf" srcId="{7F3CDC25-E6BC-462F-94A9-AFAA229B6665}" destId="{90A78C6F-061F-4120-8F01-C1D0588FCCDD}"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056D8A-35EF-43A8-A099-2A9E00AD799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576099B-D3A1-422D-84F1-5186B7E9E560}">
      <dgm:prSet/>
      <dgm:spPr/>
      <dgm:t>
        <a:bodyPr/>
        <a:lstStyle/>
        <a:p>
          <a:r>
            <a:rPr lang="en-US" b="0" i="0"/>
            <a:t>Datum Masterclass 1</a:t>
          </a:r>
          <a:endParaRPr lang="en-US"/>
        </a:p>
      </dgm:t>
    </dgm:pt>
    <dgm:pt modelId="{B2585690-6D5D-4BC2-B744-13684B56A502}" type="parTrans" cxnId="{FBAE11FE-C694-42FF-8244-93CCB1444B30}">
      <dgm:prSet/>
      <dgm:spPr/>
      <dgm:t>
        <a:bodyPr/>
        <a:lstStyle/>
        <a:p>
          <a:endParaRPr lang="en-US"/>
        </a:p>
      </dgm:t>
    </dgm:pt>
    <dgm:pt modelId="{B73FB4A7-00E0-485F-A68D-0A9F34F6256E}" type="sibTrans" cxnId="{FBAE11FE-C694-42FF-8244-93CCB1444B30}">
      <dgm:prSet/>
      <dgm:spPr/>
      <dgm:t>
        <a:bodyPr/>
        <a:lstStyle/>
        <a:p>
          <a:endParaRPr lang="en-US"/>
        </a:p>
      </dgm:t>
    </dgm:pt>
    <dgm:pt modelId="{D4C0CAB0-FFF7-439C-98EE-758992D0E129}">
      <dgm:prSet/>
      <dgm:spPr/>
      <dgm:t>
        <a:bodyPr/>
        <a:lstStyle/>
        <a:p>
          <a:r>
            <a:rPr lang="en-US" b="0" i="0"/>
            <a:t>Datum Masterclass 2</a:t>
          </a:r>
          <a:endParaRPr lang="en-US"/>
        </a:p>
      </dgm:t>
    </dgm:pt>
    <dgm:pt modelId="{6961580B-61A7-42BE-90B1-AA7BA316DA79}" type="parTrans" cxnId="{F7F12BD3-EC15-4550-952D-ACD58AEEC1DD}">
      <dgm:prSet/>
      <dgm:spPr/>
      <dgm:t>
        <a:bodyPr/>
        <a:lstStyle/>
        <a:p>
          <a:endParaRPr lang="en-US"/>
        </a:p>
      </dgm:t>
    </dgm:pt>
    <dgm:pt modelId="{681189FC-1E4C-43CF-9453-48B03AC165D2}" type="sibTrans" cxnId="{F7F12BD3-EC15-4550-952D-ACD58AEEC1DD}">
      <dgm:prSet/>
      <dgm:spPr/>
      <dgm:t>
        <a:bodyPr/>
        <a:lstStyle/>
        <a:p>
          <a:endParaRPr lang="en-US"/>
        </a:p>
      </dgm:t>
    </dgm:pt>
    <dgm:pt modelId="{C27ACA16-A1A6-444D-A4C9-BAD2EC924B32}">
      <dgm:prSet/>
      <dgm:spPr/>
      <dgm:t>
        <a:bodyPr/>
        <a:lstStyle/>
        <a:p>
          <a:r>
            <a:rPr lang="en-US" b="0" i="0"/>
            <a:t>Datum en inhoud Examen ( examen aanvragen in digibib)</a:t>
          </a:r>
          <a:endParaRPr lang="en-US"/>
        </a:p>
      </dgm:t>
    </dgm:pt>
    <dgm:pt modelId="{32D53812-EE8E-4951-82D3-1FAD17E69E41}" type="parTrans" cxnId="{5CA41CBE-73B2-481A-AE33-13D76151442A}">
      <dgm:prSet/>
      <dgm:spPr/>
      <dgm:t>
        <a:bodyPr/>
        <a:lstStyle/>
        <a:p>
          <a:endParaRPr lang="en-US"/>
        </a:p>
      </dgm:t>
    </dgm:pt>
    <dgm:pt modelId="{1A2F9176-E905-44F3-9965-D5A5FF11B171}" type="sibTrans" cxnId="{5CA41CBE-73B2-481A-AE33-13D76151442A}">
      <dgm:prSet/>
      <dgm:spPr/>
      <dgm:t>
        <a:bodyPr/>
        <a:lstStyle/>
        <a:p>
          <a:endParaRPr lang="en-US"/>
        </a:p>
      </dgm:t>
    </dgm:pt>
    <dgm:pt modelId="{D8B2F63D-EFED-459F-824B-CAD907723994}" type="pres">
      <dgm:prSet presAssocID="{F1056D8A-35EF-43A8-A099-2A9E00AD799B}" presName="linear" presStyleCnt="0">
        <dgm:presLayoutVars>
          <dgm:animLvl val="lvl"/>
          <dgm:resizeHandles val="exact"/>
        </dgm:presLayoutVars>
      </dgm:prSet>
      <dgm:spPr/>
    </dgm:pt>
    <dgm:pt modelId="{0F063792-3196-473C-A610-9F2639C047C7}" type="pres">
      <dgm:prSet presAssocID="{1576099B-D3A1-422D-84F1-5186B7E9E560}" presName="parentText" presStyleLbl="node1" presStyleIdx="0" presStyleCnt="3">
        <dgm:presLayoutVars>
          <dgm:chMax val="0"/>
          <dgm:bulletEnabled val="1"/>
        </dgm:presLayoutVars>
      </dgm:prSet>
      <dgm:spPr/>
    </dgm:pt>
    <dgm:pt modelId="{59A9556D-A61A-4F6C-864E-B3A1AD90057C}" type="pres">
      <dgm:prSet presAssocID="{B73FB4A7-00E0-485F-A68D-0A9F34F6256E}" presName="spacer" presStyleCnt="0"/>
      <dgm:spPr/>
    </dgm:pt>
    <dgm:pt modelId="{112311AA-EA16-43A7-82C6-5FB1433974F1}" type="pres">
      <dgm:prSet presAssocID="{D4C0CAB0-FFF7-439C-98EE-758992D0E129}" presName="parentText" presStyleLbl="node1" presStyleIdx="1" presStyleCnt="3">
        <dgm:presLayoutVars>
          <dgm:chMax val="0"/>
          <dgm:bulletEnabled val="1"/>
        </dgm:presLayoutVars>
      </dgm:prSet>
      <dgm:spPr/>
    </dgm:pt>
    <dgm:pt modelId="{3953D59E-922E-4233-BD0F-F06AAD3C3D48}" type="pres">
      <dgm:prSet presAssocID="{681189FC-1E4C-43CF-9453-48B03AC165D2}" presName="spacer" presStyleCnt="0"/>
      <dgm:spPr/>
    </dgm:pt>
    <dgm:pt modelId="{ABE173B6-A05E-40C1-9800-E9EBB4EAEA3D}" type="pres">
      <dgm:prSet presAssocID="{C27ACA16-A1A6-444D-A4C9-BAD2EC924B32}" presName="parentText" presStyleLbl="node1" presStyleIdx="2" presStyleCnt="3">
        <dgm:presLayoutVars>
          <dgm:chMax val="0"/>
          <dgm:bulletEnabled val="1"/>
        </dgm:presLayoutVars>
      </dgm:prSet>
      <dgm:spPr/>
    </dgm:pt>
  </dgm:ptLst>
  <dgm:cxnLst>
    <dgm:cxn modelId="{B377B527-117E-4658-8924-492543E3090E}" type="presOf" srcId="{C27ACA16-A1A6-444D-A4C9-BAD2EC924B32}" destId="{ABE173B6-A05E-40C1-9800-E9EBB4EAEA3D}" srcOrd="0" destOrd="0" presId="urn:microsoft.com/office/officeart/2005/8/layout/vList2"/>
    <dgm:cxn modelId="{020EF930-3BAD-4DEF-91E3-493B9DECE852}" type="presOf" srcId="{1576099B-D3A1-422D-84F1-5186B7E9E560}" destId="{0F063792-3196-473C-A610-9F2639C047C7}" srcOrd="0" destOrd="0" presId="urn:microsoft.com/office/officeart/2005/8/layout/vList2"/>
    <dgm:cxn modelId="{21D42247-C8FC-4250-A27B-C64118CB4FAC}" type="presOf" srcId="{F1056D8A-35EF-43A8-A099-2A9E00AD799B}" destId="{D8B2F63D-EFED-459F-824B-CAD907723994}" srcOrd="0" destOrd="0" presId="urn:microsoft.com/office/officeart/2005/8/layout/vList2"/>
    <dgm:cxn modelId="{C59AD854-1170-48E8-AE0E-C0473E3D317B}" type="presOf" srcId="{D4C0CAB0-FFF7-439C-98EE-758992D0E129}" destId="{112311AA-EA16-43A7-82C6-5FB1433974F1}" srcOrd="0" destOrd="0" presId="urn:microsoft.com/office/officeart/2005/8/layout/vList2"/>
    <dgm:cxn modelId="{5CA41CBE-73B2-481A-AE33-13D76151442A}" srcId="{F1056D8A-35EF-43A8-A099-2A9E00AD799B}" destId="{C27ACA16-A1A6-444D-A4C9-BAD2EC924B32}" srcOrd="2" destOrd="0" parTransId="{32D53812-EE8E-4951-82D3-1FAD17E69E41}" sibTransId="{1A2F9176-E905-44F3-9965-D5A5FF11B171}"/>
    <dgm:cxn modelId="{F7F12BD3-EC15-4550-952D-ACD58AEEC1DD}" srcId="{F1056D8A-35EF-43A8-A099-2A9E00AD799B}" destId="{D4C0CAB0-FFF7-439C-98EE-758992D0E129}" srcOrd="1" destOrd="0" parTransId="{6961580B-61A7-42BE-90B1-AA7BA316DA79}" sibTransId="{681189FC-1E4C-43CF-9453-48B03AC165D2}"/>
    <dgm:cxn modelId="{FBAE11FE-C694-42FF-8244-93CCB1444B30}" srcId="{F1056D8A-35EF-43A8-A099-2A9E00AD799B}" destId="{1576099B-D3A1-422D-84F1-5186B7E9E560}" srcOrd="0" destOrd="0" parTransId="{B2585690-6D5D-4BC2-B744-13684B56A502}" sibTransId="{B73FB4A7-00E0-485F-A68D-0A9F34F6256E}"/>
    <dgm:cxn modelId="{99530AFC-E00C-4B0C-B604-88A2C80D9BFC}" type="presParOf" srcId="{D8B2F63D-EFED-459F-824B-CAD907723994}" destId="{0F063792-3196-473C-A610-9F2639C047C7}" srcOrd="0" destOrd="0" presId="urn:microsoft.com/office/officeart/2005/8/layout/vList2"/>
    <dgm:cxn modelId="{269D3610-B584-41E8-8538-1BF18824B48B}" type="presParOf" srcId="{D8B2F63D-EFED-459F-824B-CAD907723994}" destId="{59A9556D-A61A-4F6C-864E-B3A1AD90057C}" srcOrd="1" destOrd="0" presId="urn:microsoft.com/office/officeart/2005/8/layout/vList2"/>
    <dgm:cxn modelId="{1A37CFC1-7AAA-46EF-A739-AA4C40DA393B}" type="presParOf" srcId="{D8B2F63D-EFED-459F-824B-CAD907723994}" destId="{112311AA-EA16-43A7-82C6-5FB1433974F1}" srcOrd="2" destOrd="0" presId="urn:microsoft.com/office/officeart/2005/8/layout/vList2"/>
    <dgm:cxn modelId="{DD76D9B4-54C7-49A7-959C-8AF6CB54DF5A}" type="presParOf" srcId="{D8B2F63D-EFED-459F-824B-CAD907723994}" destId="{3953D59E-922E-4233-BD0F-F06AAD3C3D48}" srcOrd="3" destOrd="0" presId="urn:microsoft.com/office/officeart/2005/8/layout/vList2"/>
    <dgm:cxn modelId="{855E154E-9B71-480F-B09D-79B8C61508A6}" type="presParOf" srcId="{D8B2F63D-EFED-459F-824B-CAD907723994}" destId="{ABE173B6-A05E-40C1-9800-E9EBB4EAEA3D}"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A107A-C322-48E0-AE1F-93111F4A84DF}">
      <dsp:nvSpPr>
        <dsp:cNvPr id="0" name=""/>
        <dsp:cNvSpPr/>
      </dsp:nvSpPr>
      <dsp:spPr>
        <a:xfrm>
          <a:off x="0" y="115943"/>
          <a:ext cx="6391275" cy="139229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nl-NL" sz="3500" b="0" i="0" kern="1200"/>
            <a:t>De volgende onderwerpen worden besproken:</a:t>
          </a:r>
          <a:endParaRPr lang="en-US" sz="3500" kern="1200"/>
        </a:p>
      </dsp:txBody>
      <dsp:txXfrm>
        <a:off x="67966" y="183909"/>
        <a:ext cx="6255343" cy="1256367"/>
      </dsp:txXfrm>
    </dsp:sp>
    <dsp:sp modelId="{90A78C6F-061F-4120-8F01-C1D0588FCCDD}">
      <dsp:nvSpPr>
        <dsp:cNvPr id="0" name=""/>
        <dsp:cNvSpPr/>
      </dsp:nvSpPr>
      <dsp:spPr>
        <a:xfrm>
          <a:off x="0" y="1508243"/>
          <a:ext cx="6391275" cy="36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nl-NL" sz="2700" b="0" i="0" kern="1200"/>
            <a:t>Kwalificatie dossier</a:t>
          </a:r>
          <a:endParaRPr lang="en-US" sz="2700" kern="1200"/>
        </a:p>
        <a:p>
          <a:pPr marL="228600" lvl="1" indent="-228600" algn="l" defTabSz="1200150">
            <a:lnSpc>
              <a:spcPct val="90000"/>
            </a:lnSpc>
            <a:spcBef>
              <a:spcPct val="0"/>
            </a:spcBef>
            <a:spcAft>
              <a:spcPct val="20000"/>
            </a:spcAft>
            <a:buChar char="•"/>
          </a:pPr>
          <a:r>
            <a:rPr lang="nl-NL" sz="2700" b="0" i="0" kern="1200"/>
            <a:t>Opbouw van het keuzedeel</a:t>
          </a:r>
          <a:endParaRPr lang="en-US" sz="2700" kern="1200"/>
        </a:p>
        <a:p>
          <a:pPr marL="228600" lvl="1" indent="-228600" algn="l" defTabSz="1200150">
            <a:lnSpc>
              <a:spcPct val="90000"/>
            </a:lnSpc>
            <a:spcBef>
              <a:spcPct val="0"/>
            </a:spcBef>
            <a:spcAft>
              <a:spcPct val="20000"/>
            </a:spcAft>
            <a:buChar char="•"/>
          </a:pPr>
          <a:r>
            <a:rPr lang="nl-NL" sz="2700" b="0" i="0" kern="1200"/>
            <a:t>Opdrachten</a:t>
          </a:r>
          <a:endParaRPr lang="en-US" sz="2700" kern="1200"/>
        </a:p>
        <a:p>
          <a:pPr marL="228600" lvl="1" indent="-228600" algn="l" defTabSz="1200150">
            <a:lnSpc>
              <a:spcPct val="90000"/>
            </a:lnSpc>
            <a:spcBef>
              <a:spcPct val="0"/>
            </a:spcBef>
            <a:spcAft>
              <a:spcPct val="20000"/>
            </a:spcAft>
            <a:buChar char="•"/>
          </a:pPr>
          <a:r>
            <a:rPr lang="nl-NL" sz="2700" b="0" i="0" kern="1200"/>
            <a:t>Eindopdracht </a:t>
          </a:r>
          <a:endParaRPr lang="en-US" sz="2700" kern="1200"/>
        </a:p>
        <a:p>
          <a:pPr marL="228600" lvl="1" indent="-228600" algn="l" defTabSz="1200150">
            <a:lnSpc>
              <a:spcPct val="90000"/>
            </a:lnSpc>
            <a:spcBef>
              <a:spcPct val="0"/>
            </a:spcBef>
            <a:spcAft>
              <a:spcPct val="20000"/>
            </a:spcAft>
            <a:buChar char="•"/>
          </a:pPr>
          <a:r>
            <a:rPr lang="nl-NL" sz="2700" b="0" i="0" kern="1200"/>
            <a:t>Masterclasses</a:t>
          </a:r>
          <a:endParaRPr lang="en-US" sz="2700" kern="1200"/>
        </a:p>
        <a:p>
          <a:pPr marL="228600" lvl="1" indent="-228600" algn="l" defTabSz="1200150">
            <a:lnSpc>
              <a:spcPct val="90000"/>
            </a:lnSpc>
            <a:spcBef>
              <a:spcPct val="0"/>
            </a:spcBef>
            <a:spcAft>
              <a:spcPct val="20000"/>
            </a:spcAft>
            <a:buChar char="•"/>
          </a:pPr>
          <a:r>
            <a:rPr lang="nl-NL" sz="2700" b="0" i="0" kern="1200"/>
            <a:t>Examen en eindopdracht</a:t>
          </a:r>
          <a:endParaRPr lang="en-US" sz="2700" kern="1200"/>
        </a:p>
        <a:p>
          <a:pPr marL="228600" lvl="1" indent="-228600" algn="l" defTabSz="1200150">
            <a:lnSpc>
              <a:spcPct val="90000"/>
            </a:lnSpc>
            <a:spcBef>
              <a:spcPct val="0"/>
            </a:spcBef>
            <a:spcAft>
              <a:spcPct val="20000"/>
            </a:spcAft>
            <a:buChar char="•"/>
          </a:pPr>
          <a:r>
            <a:rPr lang="nl-NL" sz="2700" b="0" i="0" kern="1200"/>
            <a:t>Begeleiding docent en verwachtingen</a:t>
          </a:r>
          <a:endParaRPr lang="en-US" sz="2700" kern="1200"/>
        </a:p>
      </dsp:txBody>
      <dsp:txXfrm>
        <a:off x="0" y="1508243"/>
        <a:ext cx="6391275" cy="362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63792-3196-473C-A610-9F2639C047C7}">
      <dsp:nvSpPr>
        <dsp:cNvPr id="0" name=""/>
        <dsp:cNvSpPr/>
      </dsp:nvSpPr>
      <dsp:spPr>
        <a:xfrm>
          <a:off x="0" y="686843"/>
          <a:ext cx="6391275" cy="123147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a:t>Datum Masterclass 1</a:t>
          </a:r>
          <a:endParaRPr lang="en-US" sz="3100" kern="1200"/>
        </a:p>
      </dsp:txBody>
      <dsp:txXfrm>
        <a:off x="60116" y="746959"/>
        <a:ext cx="6271043" cy="1111247"/>
      </dsp:txXfrm>
    </dsp:sp>
    <dsp:sp modelId="{112311AA-EA16-43A7-82C6-5FB1433974F1}">
      <dsp:nvSpPr>
        <dsp:cNvPr id="0" name=""/>
        <dsp:cNvSpPr/>
      </dsp:nvSpPr>
      <dsp:spPr>
        <a:xfrm>
          <a:off x="0" y="2007603"/>
          <a:ext cx="6391275" cy="1231479"/>
        </a:xfrm>
        <a:prstGeom prst="roundRect">
          <a:avLst/>
        </a:prstGeom>
        <a:solidFill>
          <a:schemeClr val="accent2">
            <a:hueOff val="677407"/>
            <a:satOff val="-3316"/>
            <a:lumOff val="186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a:t>Datum Masterclass 2</a:t>
          </a:r>
          <a:endParaRPr lang="en-US" sz="3100" kern="1200"/>
        </a:p>
      </dsp:txBody>
      <dsp:txXfrm>
        <a:off x="60116" y="2067719"/>
        <a:ext cx="6271043" cy="1111247"/>
      </dsp:txXfrm>
    </dsp:sp>
    <dsp:sp modelId="{ABE173B6-A05E-40C1-9800-E9EBB4EAEA3D}">
      <dsp:nvSpPr>
        <dsp:cNvPr id="0" name=""/>
        <dsp:cNvSpPr/>
      </dsp:nvSpPr>
      <dsp:spPr>
        <a:xfrm>
          <a:off x="0" y="3328363"/>
          <a:ext cx="6391275" cy="1231479"/>
        </a:xfrm>
        <a:prstGeom prst="roundRect">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a:t>Datum en inhoud Examen ( examen aanvragen in digibib)</a:t>
          </a:r>
          <a:endParaRPr lang="en-US" sz="3100" kern="1200"/>
        </a:p>
      </dsp:txBody>
      <dsp:txXfrm>
        <a:off x="60116" y="3388479"/>
        <a:ext cx="6271043" cy="111124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1043EC-ED6E-42C1-987A-78605F35CA50}" type="datetimeFigureOut">
              <a:rPr lang="nl-NL" smtClean="0"/>
              <a:t>3-11-2022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E7C29A-0DF8-49D5-BB2F-BDF9B364F7D6}" type="slidenum">
              <a:rPr lang="nl-NL" smtClean="0"/>
              <a:t>‹#›</a:t>
            </a:fld>
            <a:endParaRPr lang="nl-NL"/>
          </a:p>
        </p:txBody>
      </p:sp>
    </p:spTree>
    <p:extLst>
      <p:ext uri="{BB962C8B-B14F-4D97-AF65-F5344CB8AC3E}">
        <p14:creationId xmlns:p14="http://schemas.microsoft.com/office/powerpoint/2010/main" val="4218439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Kwalificatie dossier: </a:t>
            </a:r>
            <a:r>
              <a:rPr lang="nl-NL" dirty="0"/>
              <a:t>Met studenten de werkprocessen doornemen die gesteld zijn vanuit het kwalificatiedossier ( VPK K0138) (VZ K0137) PDF documenten laten zien. </a:t>
            </a:r>
          </a:p>
          <a:p>
            <a:r>
              <a:rPr lang="nl-NL" b="1" dirty="0"/>
              <a:t>Opbouw van het keuzedeel: </a:t>
            </a:r>
            <a:r>
              <a:rPr lang="nl-NL" b="0" dirty="0"/>
              <a:t>SBU bespreken. Opdrachten uitleggen. Alle opdrachten zijn gerelateerd aan een werkproces en bedoeld om kennis te vergroten, inzichten op te doen en worden als onderdeel toegevoegd aan de eindopdracht, de casus. Niveau 3 en 4 maken allebei de casus. Niveau 4 moet daar nog een verantwoording aan toe voegen in de vorm van een vlog als document toegevoegd. Doel van de opdrachten en eindopdrachten uitleggen. Studenten maken dit zelfstandig en er wordt hier iets gevraagd van hun motivatie, professionaliteit en verantwoordelijkheid. Ze kunnen zelf bepalen hoeveel ze uit zichzelf willen/ kunnen halen t.a.v. het keuzedeel maar moet minimaal voldoen aan de criteria.</a:t>
            </a:r>
          </a:p>
          <a:p>
            <a:r>
              <a:rPr lang="nl-NL" b="1" dirty="0"/>
              <a:t>Opdrachten: </a:t>
            </a:r>
            <a:r>
              <a:rPr lang="nl-NL" b="0" dirty="0"/>
              <a:t>Deel je scherm en neem de studenten online mee naar de wiki. Laat hen zien hoe de opdrachten zijn opgebouwd en wat de bedoeling is. </a:t>
            </a:r>
            <a:endParaRPr lang="nl-NL" b="1" dirty="0"/>
          </a:p>
          <a:p>
            <a:r>
              <a:rPr lang="nl-NL" b="1" dirty="0"/>
              <a:t>Masterclasses: </a:t>
            </a:r>
            <a:r>
              <a:rPr lang="nl-NL" b="0" dirty="0"/>
              <a:t>1</a:t>
            </a:r>
            <a:r>
              <a:rPr lang="nl-NL" b="0" baseline="30000" dirty="0"/>
              <a:t>e</a:t>
            </a:r>
            <a:r>
              <a:rPr lang="nl-NL" b="0" dirty="0"/>
              <a:t> masterclass wordt gehouden op locatie van het zorginnovatiehuis van </a:t>
            </a:r>
            <a:r>
              <a:rPr lang="nl-NL" b="0" dirty="0" err="1"/>
              <a:t>Amaris</a:t>
            </a:r>
            <a:r>
              <a:rPr lang="nl-NL" b="0" dirty="0"/>
              <a:t>. Daarin gaan studenten het huis in en kunnen fysiek kennismaken met verschillende </a:t>
            </a:r>
            <a:r>
              <a:rPr lang="nl-NL" b="0" dirty="0" err="1"/>
              <a:t>zorgtechnologische</a:t>
            </a:r>
            <a:r>
              <a:rPr lang="nl-NL" b="0" dirty="0"/>
              <a:t> hulpmiddelen. Daarnaast wordt er inhoudelijk lesgegeven over verschillende mogelijkheden binnen de wereld van zorgtechnologie en wordt er gewerkt in subgroepen/ intervisie/ discussies en aandacht gegeven aan de rol van de VPK/VZ binnen de wereld van zorgtechnologie</a:t>
            </a:r>
          </a:p>
          <a:p>
            <a:r>
              <a:rPr lang="nl-NL" b="0" dirty="0"/>
              <a:t>2</a:t>
            </a:r>
            <a:r>
              <a:rPr lang="nl-NL" b="0" baseline="30000" dirty="0"/>
              <a:t>e</a:t>
            </a:r>
            <a:r>
              <a:rPr lang="nl-NL" b="0" dirty="0"/>
              <a:t> masterclass komt er een gastspreker ( ervaringsdeskundige) en wordt er weer gewerkt met verschillende werkvormen.</a:t>
            </a:r>
          </a:p>
          <a:p>
            <a:r>
              <a:rPr lang="nl-NL" b="1" dirty="0"/>
              <a:t>Examen</a:t>
            </a:r>
            <a:r>
              <a:rPr lang="nl-NL" b="0" dirty="0"/>
              <a:t> uitleg over hoe het examen er uit ziet en de eindopdracht ( casus) als bewijsstuk voor het examen</a:t>
            </a:r>
          </a:p>
          <a:p>
            <a:r>
              <a:rPr lang="nl-NL" b="1" dirty="0"/>
              <a:t>Begeleiding docent. </a:t>
            </a:r>
            <a:r>
              <a:rPr lang="nl-NL" b="0" dirty="0"/>
              <a:t>Afspraken maken en verwachtingen uitspreken. </a:t>
            </a:r>
            <a:endParaRPr lang="nl-NL" b="1" dirty="0"/>
          </a:p>
          <a:p>
            <a:endParaRPr lang="nl-NL" b="1" dirty="0"/>
          </a:p>
        </p:txBody>
      </p:sp>
      <p:sp>
        <p:nvSpPr>
          <p:cNvPr id="4" name="Tijdelijke aanduiding voor dianummer 3"/>
          <p:cNvSpPr>
            <a:spLocks noGrp="1"/>
          </p:cNvSpPr>
          <p:nvPr>
            <p:ph type="sldNum" sz="quarter" idx="5"/>
          </p:nvPr>
        </p:nvSpPr>
        <p:spPr/>
        <p:txBody>
          <a:bodyPr/>
          <a:lstStyle/>
          <a:p>
            <a:fld id="{08E7C29A-0DF8-49D5-BB2F-BDF9B364F7D6}" type="slidenum">
              <a:rPr lang="nl-NL" smtClean="0"/>
              <a:t>31</a:t>
            </a:fld>
            <a:endParaRPr lang="nl-NL"/>
          </a:p>
        </p:txBody>
      </p:sp>
    </p:spTree>
    <p:extLst>
      <p:ext uri="{BB962C8B-B14F-4D97-AF65-F5344CB8AC3E}">
        <p14:creationId xmlns:p14="http://schemas.microsoft.com/office/powerpoint/2010/main" val="1819134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Opdrachten: </a:t>
            </a:r>
            <a:r>
              <a:rPr lang="nl-NL" b="0" dirty="0"/>
              <a:t>Deel je scherm en neem de studenten online mee naar de wiki. Laat hen zien hoe de opdrachten zijn opgebouwd en wat de bedoeling is. </a:t>
            </a:r>
            <a:endParaRPr lang="nl-NL" b="1" dirty="0"/>
          </a:p>
          <a:p>
            <a:endParaRPr lang="en-NL" dirty="0"/>
          </a:p>
        </p:txBody>
      </p:sp>
      <p:sp>
        <p:nvSpPr>
          <p:cNvPr id="4" name="Slide Number Placeholder 3"/>
          <p:cNvSpPr>
            <a:spLocks noGrp="1"/>
          </p:cNvSpPr>
          <p:nvPr>
            <p:ph type="sldNum" sz="quarter" idx="5"/>
          </p:nvPr>
        </p:nvSpPr>
        <p:spPr/>
        <p:txBody>
          <a:bodyPr/>
          <a:lstStyle/>
          <a:p>
            <a:fld id="{08E7C29A-0DF8-49D5-BB2F-BDF9B364F7D6}" type="slidenum">
              <a:rPr lang="nl-NL" smtClean="0"/>
              <a:t>32</a:t>
            </a:fld>
            <a:endParaRPr lang="nl-NL"/>
          </a:p>
        </p:txBody>
      </p:sp>
    </p:spTree>
    <p:extLst>
      <p:ext uri="{BB962C8B-B14F-4D97-AF65-F5344CB8AC3E}">
        <p14:creationId xmlns:p14="http://schemas.microsoft.com/office/powerpoint/2010/main" val="2599106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Uitleg</a:t>
            </a:r>
            <a:r>
              <a:rPr lang="en-US" dirty="0"/>
              <a:t> over de masterclasses </a:t>
            </a:r>
            <a:r>
              <a:rPr lang="en-US" dirty="0" err="1"/>
              <a:t>en</a:t>
            </a:r>
            <a:r>
              <a:rPr lang="en-US" dirty="0"/>
              <a:t> het examen. </a:t>
            </a:r>
            <a:r>
              <a:rPr lang="en-US" dirty="0" err="1"/>
              <a:t>Waar</a:t>
            </a:r>
            <a:r>
              <a:rPr lang="en-US" dirty="0"/>
              <a:t> </a:t>
            </a:r>
            <a:r>
              <a:rPr lang="en-US" dirty="0" err="1"/>
              <a:t>kunnen</a:t>
            </a:r>
            <a:r>
              <a:rPr lang="en-US" dirty="0"/>
              <a:t> de </a:t>
            </a:r>
            <a:r>
              <a:rPr lang="en-US" dirty="0" err="1"/>
              <a:t>studenten</a:t>
            </a:r>
            <a:r>
              <a:rPr lang="en-US" dirty="0"/>
              <a:t> het examen </a:t>
            </a:r>
            <a:r>
              <a:rPr lang="en-US" dirty="0" err="1"/>
              <a:t>vinden</a:t>
            </a:r>
            <a:r>
              <a:rPr lang="en-US" dirty="0"/>
              <a:t> </a:t>
            </a:r>
            <a:r>
              <a:rPr lang="en-US" dirty="0" err="1"/>
              <a:t>en</a:t>
            </a:r>
            <a:r>
              <a:rPr lang="en-US" dirty="0"/>
              <a:t> hoe </a:t>
            </a:r>
            <a:r>
              <a:rPr lang="en-US" dirty="0" err="1"/>
              <a:t>vragen</a:t>
            </a:r>
            <a:r>
              <a:rPr lang="en-US" dirty="0"/>
              <a:t> ze </a:t>
            </a:r>
            <a:r>
              <a:rPr lang="en-US" dirty="0" err="1"/>
              <a:t>dit</a:t>
            </a:r>
            <a:r>
              <a:rPr lang="en-US" dirty="0"/>
              <a:t> examen </a:t>
            </a:r>
            <a:r>
              <a:rPr lang="en-US" dirty="0" err="1"/>
              <a:t>aan</a:t>
            </a:r>
            <a:r>
              <a:rPr lang="en-US" dirty="0"/>
              <a:t> ( </a:t>
            </a:r>
            <a:r>
              <a:rPr lang="en-US" dirty="0" err="1"/>
              <a:t>Handleiding</a:t>
            </a:r>
            <a:r>
              <a:rPr lang="en-US" dirty="0"/>
              <a:t> in TEAMS </a:t>
            </a:r>
            <a:r>
              <a:rPr lang="en-US" dirty="0" err="1"/>
              <a:t>gebruiken</a:t>
            </a:r>
            <a:r>
              <a:rPr lang="en-US" dirty="0"/>
              <a:t>)</a:t>
            </a:r>
          </a:p>
          <a:p>
            <a:r>
              <a:rPr lang="en-US" dirty="0" err="1"/>
              <a:t>Aanwezigheid</a:t>
            </a:r>
            <a:r>
              <a:rPr lang="en-US" dirty="0"/>
              <a:t> </a:t>
            </a:r>
            <a:r>
              <a:rPr lang="en-US" dirty="0" err="1"/>
              <a:t>bij</a:t>
            </a:r>
            <a:r>
              <a:rPr lang="en-US" dirty="0"/>
              <a:t> masterclass is </a:t>
            </a:r>
            <a:r>
              <a:rPr lang="en-US" dirty="0" err="1"/>
              <a:t>verplicht</a:t>
            </a:r>
            <a:r>
              <a:rPr lang="en-US"/>
              <a:t> </a:t>
            </a:r>
            <a:endParaRPr lang="en-US" dirty="0"/>
          </a:p>
          <a:p>
            <a:r>
              <a:rPr lang="en-US" dirty="0" err="1"/>
              <a:t>Uitleg</a:t>
            </a:r>
            <a:r>
              <a:rPr lang="en-US" dirty="0"/>
              <a:t> over hoe het examen </a:t>
            </a:r>
            <a:r>
              <a:rPr lang="en-US" dirty="0" err="1"/>
              <a:t>afgelegd</a:t>
            </a:r>
            <a:r>
              <a:rPr lang="en-US" dirty="0"/>
              <a:t> </a:t>
            </a:r>
            <a:r>
              <a:rPr lang="en-US" dirty="0" err="1"/>
              <a:t>wordt</a:t>
            </a:r>
            <a:r>
              <a:rPr lang="en-US" dirty="0"/>
              <a:t> ( </a:t>
            </a:r>
            <a:r>
              <a:rPr lang="en-US" dirty="0" err="1"/>
              <a:t>simulatiegsprek</a:t>
            </a:r>
            <a:r>
              <a:rPr lang="en-US" dirty="0"/>
              <a:t> met </a:t>
            </a:r>
            <a:r>
              <a:rPr lang="en-US" dirty="0" err="1"/>
              <a:t>acteur</a:t>
            </a:r>
            <a:r>
              <a:rPr lang="en-US" dirty="0"/>
              <a:t>)</a:t>
            </a:r>
          </a:p>
          <a:p>
            <a:endParaRPr lang="en-NL" dirty="0"/>
          </a:p>
        </p:txBody>
      </p:sp>
      <p:sp>
        <p:nvSpPr>
          <p:cNvPr id="4" name="Slide Number Placeholder 3"/>
          <p:cNvSpPr>
            <a:spLocks noGrp="1"/>
          </p:cNvSpPr>
          <p:nvPr>
            <p:ph type="sldNum" sz="quarter" idx="5"/>
          </p:nvPr>
        </p:nvSpPr>
        <p:spPr/>
        <p:txBody>
          <a:bodyPr/>
          <a:lstStyle/>
          <a:p>
            <a:fld id="{08E7C29A-0DF8-49D5-BB2F-BDF9B364F7D6}" type="slidenum">
              <a:rPr lang="nl-NL" smtClean="0"/>
              <a:t>33</a:t>
            </a:fld>
            <a:endParaRPr lang="nl-NL"/>
          </a:p>
        </p:txBody>
      </p:sp>
    </p:spTree>
    <p:extLst>
      <p:ext uri="{BB962C8B-B14F-4D97-AF65-F5344CB8AC3E}">
        <p14:creationId xmlns:p14="http://schemas.microsoft.com/office/powerpoint/2010/main" val="428569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Studenten</a:t>
            </a:r>
            <a:r>
              <a:rPr lang="en-US" dirty="0"/>
              <a:t> </a:t>
            </a:r>
            <a:r>
              <a:rPr lang="en-US" dirty="0" err="1"/>
              <a:t>kunnen</a:t>
            </a:r>
            <a:r>
              <a:rPr lang="en-US" dirty="0"/>
              <a:t> vast </a:t>
            </a:r>
            <a:r>
              <a:rPr lang="en-US" dirty="0" err="1"/>
              <a:t>een</a:t>
            </a:r>
            <a:r>
              <a:rPr lang="en-US" dirty="0"/>
              <a:t> begin </a:t>
            </a:r>
            <a:r>
              <a:rPr lang="en-US" dirty="0" err="1"/>
              <a:t>maken</a:t>
            </a:r>
            <a:r>
              <a:rPr lang="en-US" dirty="0"/>
              <a:t> met de </a:t>
            </a:r>
            <a:r>
              <a:rPr lang="en-US" dirty="0" err="1"/>
              <a:t>eerste</a:t>
            </a:r>
            <a:r>
              <a:rPr lang="en-US" dirty="0"/>
              <a:t> </a:t>
            </a:r>
            <a:r>
              <a:rPr lang="en-US" dirty="0" err="1"/>
              <a:t>opdracht</a:t>
            </a:r>
            <a:r>
              <a:rPr lang="en-US" dirty="0"/>
              <a:t> van het </a:t>
            </a:r>
            <a:r>
              <a:rPr lang="en-US" dirty="0" err="1"/>
              <a:t>keuzedeel</a:t>
            </a:r>
            <a:r>
              <a:rPr lang="en-US" dirty="0"/>
              <a:t>. </a:t>
            </a:r>
            <a:r>
              <a:rPr lang="en-US" dirty="0" err="1"/>
              <a:t>Afhankelijk</a:t>
            </a:r>
            <a:r>
              <a:rPr lang="en-US" dirty="0"/>
              <a:t> van </a:t>
            </a:r>
            <a:r>
              <a:rPr lang="en-US" dirty="0" err="1"/>
              <a:t>hoeveel</a:t>
            </a:r>
            <a:r>
              <a:rPr lang="en-US" dirty="0"/>
              <a:t> </a:t>
            </a:r>
            <a:r>
              <a:rPr lang="en-US" dirty="0" err="1"/>
              <a:t>tijd</a:t>
            </a:r>
            <a:r>
              <a:rPr lang="en-US" dirty="0"/>
              <a:t> er </a:t>
            </a:r>
            <a:r>
              <a:rPr lang="en-US" dirty="0" err="1"/>
              <a:t>nog</a:t>
            </a:r>
            <a:r>
              <a:rPr lang="en-US" dirty="0"/>
              <a:t> is </a:t>
            </a:r>
            <a:r>
              <a:rPr lang="en-US" dirty="0" err="1"/>
              <a:t>spreek</a:t>
            </a:r>
            <a:r>
              <a:rPr lang="en-US" dirty="0"/>
              <a:t> je </a:t>
            </a:r>
            <a:r>
              <a:rPr lang="en-US" dirty="0" err="1"/>
              <a:t>een</a:t>
            </a:r>
            <a:r>
              <a:rPr lang="en-US" dirty="0"/>
              <a:t> </a:t>
            </a:r>
            <a:r>
              <a:rPr lang="en-US" dirty="0" err="1"/>
              <a:t>tijdstip</a:t>
            </a:r>
            <a:r>
              <a:rPr lang="en-US" dirty="0"/>
              <a:t> </a:t>
            </a:r>
            <a:r>
              <a:rPr lang="en-US" dirty="0" err="1"/>
              <a:t>af</a:t>
            </a:r>
            <a:r>
              <a:rPr lang="en-US" dirty="0"/>
              <a:t> </a:t>
            </a:r>
            <a:r>
              <a:rPr lang="en-US" dirty="0" err="1"/>
              <a:t>wanneer</a:t>
            </a:r>
            <a:r>
              <a:rPr lang="en-US" dirty="0"/>
              <a:t> je </a:t>
            </a:r>
            <a:r>
              <a:rPr lang="en-US" dirty="0" err="1"/>
              <a:t>weer</a:t>
            </a:r>
            <a:r>
              <a:rPr lang="en-US" dirty="0"/>
              <a:t> </a:t>
            </a:r>
            <a:r>
              <a:rPr lang="en-US" dirty="0" err="1"/>
              <a:t>pleneair</a:t>
            </a:r>
            <a:r>
              <a:rPr lang="en-US" dirty="0"/>
              <a:t> ( online) </a:t>
            </a:r>
            <a:r>
              <a:rPr lang="en-US" dirty="0" err="1"/>
              <a:t>bij</a:t>
            </a:r>
            <a:r>
              <a:rPr lang="en-US" dirty="0"/>
              <a:t> </a:t>
            </a:r>
            <a:r>
              <a:rPr lang="en-US" dirty="0" err="1"/>
              <a:t>elkaar</a:t>
            </a:r>
            <a:r>
              <a:rPr lang="en-US" dirty="0"/>
              <a:t> </a:t>
            </a:r>
            <a:r>
              <a:rPr lang="en-US" dirty="0" err="1"/>
              <a:t>komt</a:t>
            </a:r>
            <a:r>
              <a:rPr lang="en-US" dirty="0"/>
              <a:t> </a:t>
            </a:r>
            <a:r>
              <a:rPr lang="en-US" dirty="0" err="1"/>
              <a:t>en</a:t>
            </a:r>
            <a:r>
              <a:rPr lang="en-US" dirty="0"/>
              <a:t> de </a:t>
            </a:r>
            <a:r>
              <a:rPr lang="en-US" dirty="0" err="1"/>
              <a:t>nabespreking</a:t>
            </a:r>
            <a:r>
              <a:rPr lang="en-US" dirty="0"/>
              <a:t> </a:t>
            </a:r>
            <a:r>
              <a:rPr lang="en-US" dirty="0" err="1"/>
              <a:t>doet</a:t>
            </a:r>
            <a:endParaRPr lang="en-NL" dirty="0"/>
          </a:p>
        </p:txBody>
      </p:sp>
      <p:sp>
        <p:nvSpPr>
          <p:cNvPr id="4" name="Slide Number Placeholder 3"/>
          <p:cNvSpPr>
            <a:spLocks noGrp="1"/>
          </p:cNvSpPr>
          <p:nvPr>
            <p:ph type="sldNum" sz="quarter" idx="5"/>
          </p:nvPr>
        </p:nvSpPr>
        <p:spPr/>
        <p:txBody>
          <a:bodyPr/>
          <a:lstStyle/>
          <a:p>
            <a:fld id="{08E7C29A-0DF8-49D5-BB2F-BDF9B364F7D6}" type="slidenum">
              <a:rPr lang="nl-NL" smtClean="0"/>
              <a:t>36</a:t>
            </a:fld>
            <a:endParaRPr lang="nl-NL"/>
          </a:p>
        </p:txBody>
      </p:sp>
    </p:spTree>
    <p:extLst>
      <p:ext uri="{BB962C8B-B14F-4D97-AF65-F5344CB8AC3E}">
        <p14:creationId xmlns:p14="http://schemas.microsoft.com/office/powerpoint/2010/main" val="22380140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nl-NL"/>
              <a:t>Klik om de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E9462EF3-3C4F-43EE-ACEE-D4B806740EA3}" type="datetimeFigureOut">
              <a:rPr lang="en-US" dirty="0"/>
              <a:pPr/>
              <a:t>11/3/2022</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r>
              <a:rPr lang="en-US" dirty="0"/>
              <a:t>
              </a:t>
            </a:r>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sche afbeelding met bijschrift">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36343B39-165A-4B68-AA5C-581F5336313C}" type="datetimeFigureOut">
              <a:rPr lang="en-US" dirty="0"/>
              <a:t>11/3/2022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en bijschrift">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nl-NL"/>
              <a:t>Klik om de stijl te bewerken</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Date Placeholder 3"/>
          <p:cNvSpPr>
            <a:spLocks noGrp="1"/>
          </p:cNvSpPr>
          <p:nvPr>
            <p:ph type="dt" sz="half" idx="10"/>
          </p:nvPr>
        </p:nvSpPr>
        <p:spPr/>
        <p:txBody>
          <a:bodyPr/>
          <a:lstStyle/>
          <a:p>
            <a:fld id="{942C8C57-33F9-4259-AC4F-0E3F5BEC9B94}" type="datetimeFigureOut">
              <a:rPr lang="en-US" dirty="0"/>
              <a:t>11/3/2022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eraat met bijschrift">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nl-NL"/>
              <a:t>Klik om de stijl te bewerken</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nl-NL"/>
              <a:t>Tekststijl van het model bewerken</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Date Placeholder 3"/>
          <p:cNvSpPr>
            <a:spLocks noGrp="1"/>
          </p:cNvSpPr>
          <p:nvPr>
            <p:ph type="dt" sz="half" idx="10"/>
          </p:nvPr>
        </p:nvSpPr>
        <p:spPr/>
        <p:txBody>
          <a:bodyPr/>
          <a:lstStyle/>
          <a:p>
            <a:fld id="{8748772B-8FA2-401F-A0A1-A59855EDBC3E}" type="datetimeFigureOut">
              <a:rPr lang="en-US" dirty="0"/>
              <a:t>11/3/2022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amkaartje">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D3DD5BDE-5A90-4611-82E9-0FC5746D30C5}" type="datetimeFigureOut">
              <a:rPr lang="en-US" dirty="0"/>
              <a:t>11/3/2022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nl-NL"/>
              <a:t>Klik om de stijl te bewerken</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ADDA17D-0BEA-4E76-A7FC-F7C188BC48D1}" type="datetimeFigureOut">
              <a:rPr lang="en-US" dirty="0"/>
              <a:t>11/3/2022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nl-NL"/>
              <a:t>Klik om de stijl te bewerken</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09AC7D-18CA-4236-82B9-D75EB1D66EAE}" type="datetimeFigureOut">
              <a:rPr lang="en-US" dirty="0"/>
              <a:t>11/3/2022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nl-NL"/>
              <a:t>Klik om de stijl te bewerken</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dirty="0"/>
              <a:t>11/3/2022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nl-NL"/>
              <a:t>Klik om de stijl te bewerken</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B620EAD-E369-4933-8469-ED7764B56A1B}" type="datetimeFigureOut">
              <a:rPr lang="en-US" dirty="0"/>
              <a:t>11/3/2022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nl-NL"/>
              <a:t>Klik om de stijl te bewerken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76C0EF2-9919-473B-8215-8616BAF10692}" type="datetimeFigureOut">
              <a:rPr lang="en-US" dirty="0"/>
              <a:t>11/3/2022</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09472EB-AC54-4713-BFC2-BEB621108C63}" type="datetimeFigureOut">
              <a:rPr lang="en-US" dirty="0"/>
              <a:t>11/3/2022</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nl-NL"/>
              <a:t>Klik om de stijl te bewerken</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dirty="0"/>
              <a:t>11/3/2022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dirty="0"/>
              <a:t>11/3/2022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dirty="0"/>
              <a:t>11/3/2022</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dirty="0"/>
              <a:t>11/3/2022</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nl-NL"/>
              <a:t>Klik om de stijl te bewerken</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16ED06B6-C816-4861-964D-15A98395707D}" type="datetimeFigureOut">
              <a:rPr lang="en-US" dirty="0"/>
              <a:t>11/3/2022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nl-NL"/>
              <a:t>Klik om de stijl te bewerken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00B1A8AB-EA7C-4B1B-9D73-E2551851FABE}" type="datetimeFigureOut">
              <a:rPr lang="en-US" dirty="0"/>
              <a:t>11/3/2022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nl-NL"/>
              <a:t>Klik om de stijl te bewerken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90786BE5-D2A3-4BF0-8B30-D7403E61B3DC}" type="datetimeFigureOut">
              <a:rPr lang="en-US" dirty="0"/>
              <a:t>11/3/2022</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r>
              <a:rPr lang="en-US" dirty="0"/>
              <a:t>
              </a:t>
            </a:r>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nl/url?sa=i&amp;rct=j&amp;q=&amp;esrc=s&amp;source=imgres&amp;cd=&amp;cad=rja&amp;uact=8&amp;ved=0ahUKEwjBt-3ovITYAhXJpKQKHSetBzwQjRwIBw&amp;url=https://www.btg.org/2016/09/08/btgtgg-richt-app-store-zakelijk-nederland-op/&amp;psig=AOvVaw2FaOPjSWLMfHYEXbUmwjji&amp;ust=1513168164043616"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nl/url?sa=i&amp;rct=j&amp;q=&amp;esrc=s&amp;source=images&amp;cd=&amp;cad=rja&amp;uact=8&amp;ved=0ahUKEwjztsefvoTYAhXO66QKHQCwDw8QjRwIBw&amp;url=https://www.devicepharm.com/2013/05/heres-to-your-mhealth-today-and-tomorrow/&amp;psig=AOvVaw2a5PV7xONve-S-_yr7a8oE&amp;ust=151316854121896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runchbase.com/" TargetMode="External"/><Relationship Id="rId2" Type="http://schemas.openxmlformats.org/officeDocument/2006/relationships/hyperlink" Target="http://www.propellorhealth.com/"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s://www.google.nl/url?sa=i&amp;rct=j&amp;q=&amp;esrc=s&amp;source=images&amp;cd=&amp;cad=rja&amp;uact=8&amp;ved=0ahUKEwjgyIPWvYTYAhXQy6QKHXpmB30QjRwIBw&amp;url=https://www.provefit.nl/themaweek/fitbit-stappenteller-smartwatch/&amp;psig=AOvVaw0JFFsIRJJYlA-J9fqhgvrj&amp;ust=151316835691053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nl/url?sa=i&amp;rct=j&amp;q=&amp;esrc=s&amp;source=images&amp;cd=&amp;cad=rja&amp;uact=8&amp;ved=0ahUKEwih4euHmKvUAhXHJFAKHULVDF8QjRwIBw&amp;url=https://www.han.nl/gebied/gezondheid/nieuws/nieuws/beeldbellen-dementie-verp/&amp;psig=AFQjCNE1yjhiO43JWLDQ7nT0uC49b-mzTg&amp;ust=149690613483656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nl/url?sa=i&amp;rct=j&amp;q=&amp;esrc=s&amp;source=images&amp;cd=&amp;cad=rja&amp;uact=8&amp;ved=0ahUKEwjyz7iAv4TYAhXN16QKHTVmCDsQjRwIBw&amp;url=https://nl.pinterest.com/pin/550424385692811848/&amp;psig=AOvVaw1frdVVS1_O_xYaBOjnChO7&amp;ust=151316868815266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nl/url?sa=i&amp;rct=j&amp;q=&amp;esrc=s&amp;source=images&amp;cd=&amp;cad=rja&amp;uact=8&amp;ved=0ahUKEwjztsefvoTYAhXO66QKHQCwDw8QjRwIBw&amp;url=https://www.devicepharm.com/2013/05/heres-to-your-mhealth-today-and-tomorrow/&amp;psig=AOvVaw2a5PV7xONve-S-_yr7a8oE&amp;ust=151316854121896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err="1"/>
              <a:t>Zorginnovaties</a:t>
            </a:r>
            <a:r>
              <a:rPr lang="en-US" dirty="0"/>
              <a:t> </a:t>
            </a:r>
            <a:r>
              <a:rPr lang="en-US" dirty="0" err="1"/>
              <a:t>en</a:t>
            </a:r>
            <a:r>
              <a:rPr lang="en-US" dirty="0"/>
              <a:t> </a:t>
            </a:r>
            <a:r>
              <a:rPr lang="en-US" dirty="0" err="1"/>
              <a:t>technologie</a:t>
            </a:r>
            <a:endParaRPr lang="en-US" dirty="0"/>
          </a:p>
        </p:txBody>
      </p:sp>
      <p:sp>
        <p:nvSpPr>
          <p:cNvPr id="3" name="Ondertitel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47579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B365FA-1840-21E6-5E3C-0496D6A1FE04}"/>
              </a:ext>
            </a:extLst>
          </p:cNvPr>
          <p:cNvSpPr>
            <a:spLocks noGrp="1"/>
          </p:cNvSpPr>
          <p:nvPr>
            <p:ph type="title"/>
          </p:nvPr>
        </p:nvSpPr>
        <p:spPr/>
        <p:txBody>
          <a:bodyPr/>
          <a:lstStyle/>
          <a:p>
            <a:r>
              <a:rPr lang="nl-NL" dirty="0"/>
              <a:t>Laten we eens een kijkje nemen</a:t>
            </a:r>
          </a:p>
        </p:txBody>
      </p:sp>
      <p:sp>
        <p:nvSpPr>
          <p:cNvPr id="3" name="Tijdelijke aanduiding voor inhoud 2">
            <a:extLst>
              <a:ext uri="{FF2B5EF4-FFF2-40B4-BE49-F238E27FC236}">
                <a16:creationId xmlns:a16="http://schemas.microsoft.com/office/drawing/2014/main" id="{AD91E6A2-3A40-55C9-CB6A-99909B3FD121}"/>
              </a:ext>
            </a:extLst>
          </p:cNvPr>
          <p:cNvSpPr>
            <a:spLocks noGrp="1"/>
          </p:cNvSpPr>
          <p:nvPr>
            <p:ph idx="1"/>
          </p:nvPr>
        </p:nvSpPr>
        <p:spPr/>
        <p:txBody>
          <a:bodyPr/>
          <a:lstStyle/>
          <a:p>
            <a:r>
              <a:rPr lang="nl-NL" dirty="0"/>
              <a:t>Hierna volgen een aantal voorbeeld van zorgtechnologie en vele verschillende vormen en varianten daarvan. We nemen ze kort door, gewoon om eens een voorbeeld te geven van wat er allemaal is en kan. </a:t>
            </a:r>
          </a:p>
          <a:p>
            <a:pPr marL="0" indent="0">
              <a:buNone/>
            </a:pPr>
            <a:endParaRPr lang="nl-NL" dirty="0"/>
          </a:p>
        </p:txBody>
      </p:sp>
    </p:spTree>
    <p:extLst>
      <p:ext uri="{BB962C8B-B14F-4D97-AF65-F5344CB8AC3E}">
        <p14:creationId xmlns:p14="http://schemas.microsoft.com/office/powerpoint/2010/main" val="2910943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App/ webapplicatie</a:t>
            </a:r>
            <a:endParaRPr lang="en-US" dirty="0"/>
          </a:p>
        </p:txBody>
      </p:sp>
      <p:sp>
        <p:nvSpPr>
          <p:cNvPr id="3" name="Tijdelijke aanduiding voor inhoud 2"/>
          <p:cNvSpPr>
            <a:spLocks noGrp="1"/>
          </p:cNvSpPr>
          <p:nvPr>
            <p:ph idx="1"/>
          </p:nvPr>
        </p:nvSpPr>
        <p:spPr/>
        <p:txBody>
          <a:bodyPr>
            <a:normAutofit fontScale="85000" lnSpcReduction="20000"/>
          </a:bodyPr>
          <a:lstStyle/>
          <a:p>
            <a:pPr marL="0" indent="0">
              <a:buNone/>
            </a:pPr>
            <a:r>
              <a:rPr lang="nl-NL" dirty="0"/>
              <a:t>Een app is een klein programaatje dat je kunt installeren op je laptop, smartphone of computer. In 2016 bleek uit onderzoek dat 43% van de zorgverleners in de thuiszorg een smartphone gebruikt en 35% een tablet. Het gebruik van apps in is 2 jaar gestegen met 15%. Niet alleen voor de zorg speciaal ontwikkelde apps worden gebruikt, ook consumenten applicaties worden in toenemende mate ingezet. Zorgverleners ervaren apps als ondersteunend in het werk waardoor er meer tijd overblijft voor de cliënt. Farmacotherapeutisch Kompas: onafhankelijke geneesmiddeleninformatie voor zorgprofessionals.</a:t>
            </a:r>
            <a:endParaRPr lang="en-US" dirty="0"/>
          </a:p>
          <a:p>
            <a:pPr lvl="0"/>
            <a:r>
              <a:rPr lang="nl-NL" dirty="0"/>
              <a:t>Risicoscan van zorg voor beter: vroegtijdige risicoanalyse voor ouderen.</a:t>
            </a:r>
            <a:endParaRPr lang="en-US" dirty="0"/>
          </a:p>
          <a:p>
            <a:pPr lvl="0"/>
            <a:r>
              <a:rPr lang="nl-NL" dirty="0"/>
              <a:t>Verpleegkundig rekenen van </a:t>
            </a:r>
            <a:r>
              <a:rPr lang="nl-NL" dirty="0" err="1"/>
              <a:t>Nursing</a:t>
            </a:r>
            <a:endParaRPr lang="en-US" dirty="0"/>
          </a:p>
          <a:p>
            <a:pPr lvl="0"/>
            <a:r>
              <a:rPr lang="nl-NL" dirty="0"/>
              <a:t>Verpleegkundig zakboek</a:t>
            </a:r>
            <a:endParaRPr lang="en-US" dirty="0"/>
          </a:p>
          <a:p>
            <a:pPr lvl="0"/>
            <a:r>
              <a:rPr lang="nl-NL" dirty="0" err="1"/>
              <a:t>Alzheimerassistent</a:t>
            </a:r>
            <a:endParaRPr lang="en-US" dirty="0"/>
          </a:p>
          <a:p>
            <a:pPr lvl="0"/>
            <a:r>
              <a:rPr lang="nl-NL" dirty="0"/>
              <a:t>Reanimatie app hartstichting</a:t>
            </a:r>
            <a:endParaRPr lang="en-US" dirty="0"/>
          </a:p>
          <a:p>
            <a:pPr lvl="0"/>
            <a:r>
              <a:rPr lang="nl-NL" dirty="0"/>
              <a:t>Meldcode: app voor melding huiselijk geweld.</a:t>
            </a:r>
            <a:endParaRPr lang="en-US" dirty="0"/>
          </a:p>
          <a:p>
            <a:endParaRPr lang="en-US" dirty="0"/>
          </a:p>
        </p:txBody>
      </p:sp>
      <p:pic>
        <p:nvPicPr>
          <p:cNvPr id="10" name="irc_mi" descr="Afbeeldingsresultaat">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03864">
            <a:off x="5876381" y="4649279"/>
            <a:ext cx="1954530" cy="1209040"/>
          </a:xfrm>
          <a:prstGeom prst="rect">
            <a:avLst/>
          </a:prstGeom>
          <a:noFill/>
          <a:ln>
            <a:noFill/>
          </a:ln>
        </p:spPr>
      </p:pic>
    </p:spTree>
    <p:extLst>
      <p:ext uri="{BB962C8B-B14F-4D97-AF65-F5344CB8AC3E}">
        <p14:creationId xmlns:p14="http://schemas.microsoft.com/office/powerpoint/2010/main" val="2652096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M-Health</a:t>
            </a:r>
            <a:endParaRPr lang="en-US" dirty="0"/>
          </a:p>
        </p:txBody>
      </p:sp>
      <p:sp>
        <p:nvSpPr>
          <p:cNvPr id="3" name="Tijdelijke aanduiding voor inhoud 2"/>
          <p:cNvSpPr>
            <a:spLocks noGrp="1"/>
          </p:cNvSpPr>
          <p:nvPr>
            <p:ph idx="1"/>
          </p:nvPr>
        </p:nvSpPr>
        <p:spPr/>
        <p:txBody>
          <a:bodyPr/>
          <a:lstStyle/>
          <a:p>
            <a:r>
              <a:rPr lang="nl-NL" dirty="0"/>
              <a:t>Mobile Health is gefocust op zorg via de smartphone. Via de smartphone kunnen apps mensen de gelegenheid beiden om hun gezondheid te monitoren. Voorbeelden hiervan zijn de Fit bit die gebruik maakt van een app, een mobile device (een geavanceerde stappenteller) en een web dashboard (eHealth) waarin men hun data kan vergelijken met anderen.</a:t>
            </a:r>
          </a:p>
          <a:p>
            <a:endParaRPr lang="en-US" dirty="0"/>
          </a:p>
          <a:p>
            <a:endParaRPr lang="en-US" dirty="0"/>
          </a:p>
        </p:txBody>
      </p:sp>
      <p:pic>
        <p:nvPicPr>
          <p:cNvPr id="4" name="irc_mi" descr="Afbeeldingsresultaat voor m health">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1149" y="4206240"/>
            <a:ext cx="3545342" cy="1600382"/>
          </a:xfrm>
          <a:prstGeom prst="rect">
            <a:avLst/>
          </a:prstGeom>
          <a:ln>
            <a:noFill/>
          </a:ln>
          <a:effectLst>
            <a:softEdge rad="112500"/>
          </a:effectLst>
        </p:spPr>
      </p:pic>
    </p:spTree>
    <p:extLst>
      <p:ext uri="{BB962C8B-B14F-4D97-AF65-F5344CB8AC3E}">
        <p14:creationId xmlns:p14="http://schemas.microsoft.com/office/powerpoint/2010/main" val="398324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Health sensoren en </a:t>
            </a:r>
            <a:r>
              <a:rPr lang="nl-NL" dirty="0" err="1"/>
              <a:t>wearebles</a:t>
            </a:r>
            <a:endParaRPr lang="en-US" dirty="0"/>
          </a:p>
        </p:txBody>
      </p:sp>
      <p:sp>
        <p:nvSpPr>
          <p:cNvPr id="3" name="Tijdelijke aanduiding voor inhoud 2"/>
          <p:cNvSpPr>
            <a:spLocks noGrp="1"/>
          </p:cNvSpPr>
          <p:nvPr>
            <p:ph idx="1"/>
          </p:nvPr>
        </p:nvSpPr>
        <p:spPr/>
        <p:txBody>
          <a:bodyPr>
            <a:normAutofit fontScale="85000" lnSpcReduction="20000"/>
          </a:bodyPr>
          <a:lstStyle/>
          <a:p>
            <a:pPr marL="0" indent="0">
              <a:buNone/>
            </a:pPr>
            <a:r>
              <a:rPr lang="nl-NL" dirty="0"/>
              <a:t>Wearables zijn producten die je op het lichaam draagt en die data meten over de gezondheid. </a:t>
            </a:r>
          </a:p>
          <a:p>
            <a:pPr marL="0" indent="0">
              <a:buNone/>
            </a:pPr>
            <a:r>
              <a:rPr lang="nl-NL" dirty="0"/>
              <a:t>Voorbeelden:</a:t>
            </a:r>
          </a:p>
          <a:p>
            <a:pPr lvl="0"/>
            <a:r>
              <a:rPr lang="nl-NL" dirty="0" err="1"/>
              <a:t>Scanadu</a:t>
            </a:r>
            <a:r>
              <a:rPr lang="nl-NL" dirty="0"/>
              <a:t> Scout: Deze meet in 10 seconden je bloeddruk, temperatuur, pols, hartslag, ECG, zuurstofopname. </a:t>
            </a:r>
          </a:p>
          <a:p>
            <a:pPr lvl="0"/>
            <a:r>
              <a:rPr lang="nl-NL" dirty="0" err="1"/>
              <a:t>Asthmapolis</a:t>
            </a:r>
            <a:r>
              <a:rPr lang="nl-NL" dirty="0"/>
              <a:t>: </a:t>
            </a:r>
            <a:r>
              <a:rPr lang="nl-NL" u="sng" dirty="0">
                <a:hlinkClick r:id="rId2"/>
              </a:rPr>
              <a:t>www.propellorhealth.com</a:t>
            </a:r>
            <a:r>
              <a:rPr lang="nl-NL" dirty="0"/>
              <a:t>. Een sensor bovenop de inhaler die de dosering, inhalatie en tijd meet.</a:t>
            </a:r>
            <a:endParaRPr lang="en-US" dirty="0"/>
          </a:p>
          <a:p>
            <a:pPr lvl="0"/>
            <a:r>
              <a:rPr lang="nl-NL" dirty="0"/>
              <a:t>Hydraten Sensor: Een plakker die je hydratatieniveau bijhoudt en je een berichtje doet wanneer en hoeveel je zou moeten drinken.</a:t>
            </a:r>
            <a:endParaRPr lang="en-US" dirty="0"/>
          </a:p>
          <a:p>
            <a:pPr lvl="0"/>
            <a:r>
              <a:rPr lang="nl-NL" dirty="0" err="1"/>
              <a:t>Sproutling</a:t>
            </a:r>
            <a:r>
              <a:rPr lang="nl-NL" dirty="0"/>
              <a:t>: </a:t>
            </a:r>
            <a:r>
              <a:rPr lang="nl-NL" u="sng" dirty="0">
                <a:hlinkClick r:id="rId3"/>
              </a:rPr>
              <a:t>www.crunchbase.com</a:t>
            </a:r>
            <a:endParaRPr lang="nl-NL" u="sng" dirty="0"/>
          </a:p>
          <a:p>
            <a:pPr lvl="0"/>
            <a:r>
              <a:rPr lang="nl-NL" dirty="0"/>
              <a:t>Slimme pleister: Gezondheid monitoren</a:t>
            </a:r>
          </a:p>
          <a:p>
            <a:pPr lvl="0"/>
            <a:r>
              <a:rPr lang="nl-NL" dirty="0"/>
              <a:t>Sensortechnologie in huis</a:t>
            </a:r>
            <a:endParaRPr lang="en-US" dirty="0"/>
          </a:p>
          <a:p>
            <a:pPr marL="0" indent="0">
              <a:buNone/>
            </a:pPr>
            <a:endParaRPr lang="nl-NL" dirty="0"/>
          </a:p>
          <a:p>
            <a:pPr marL="0" indent="0">
              <a:buNone/>
            </a:pPr>
            <a:endParaRPr lang="nl-NL" dirty="0"/>
          </a:p>
        </p:txBody>
      </p:sp>
      <p:pic>
        <p:nvPicPr>
          <p:cNvPr id="16" name="irc_mi" descr="Afbeeldingsresultaat voor stappenteller">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rot="266795">
            <a:off x="8335917" y="5006159"/>
            <a:ext cx="2504440" cy="1252220"/>
          </a:xfrm>
          <a:prstGeom prst="rect">
            <a:avLst/>
          </a:prstGeom>
          <a:ln>
            <a:noFill/>
          </a:ln>
          <a:effectLst>
            <a:softEdge rad="112500"/>
          </a:effectLst>
        </p:spPr>
      </p:pic>
    </p:spTree>
    <p:extLst>
      <p:ext uri="{BB962C8B-B14F-4D97-AF65-F5344CB8AC3E}">
        <p14:creationId xmlns:p14="http://schemas.microsoft.com/office/powerpoint/2010/main" val="2264950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Zorg op afstand</a:t>
            </a:r>
            <a:endParaRPr lang="en-US" dirty="0"/>
          </a:p>
        </p:txBody>
      </p:sp>
      <p:sp>
        <p:nvSpPr>
          <p:cNvPr id="3" name="Tijdelijke aanduiding voor inhoud 2"/>
          <p:cNvSpPr>
            <a:spLocks noGrp="1"/>
          </p:cNvSpPr>
          <p:nvPr>
            <p:ph idx="1"/>
          </p:nvPr>
        </p:nvSpPr>
        <p:spPr/>
        <p:txBody>
          <a:bodyPr/>
          <a:lstStyle/>
          <a:p>
            <a:r>
              <a:rPr lang="nl-NL" dirty="0"/>
              <a:t>Met beeldzorg kunnen zorgverlener en zorgvrager op afstand met elkaar communiceren. Hiervoor hoef je niet lijfelijk bij de zorgvrager thuis te zijn. Beeldzorg wordt bijvoorbeeld gebruikt in de thuiszorg, huisartsen en specialisten. </a:t>
            </a:r>
          </a:p>
          <a:p>
            <a:r>
              <a:rPr lang="nl-NL" dirty="0"/>
              <a:t>Voordeel is sneller in contact komen en gezondheidsrisico’s beperken</a:t>
            </a:r>
          </a:p>
          <a:p>
            <a:endParaRPr lang="en-US" dirty="0"/>
          </a:p>
        </p:txBody>
      </p:sp>
      <p:pic>
        <p:nvPicPr>
          <p:cNvPr id="7" name="irc_mi" descr="Afbeeldingsresultaat voor beeldbellen">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561805" y="3875315"/>
            <a:ext cx="3901440" cy="266400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888092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Domotica</a:t>
            </a:r>
            <a:endParaRPr lang="en-US" dirty="0"/>
          </a:p>
        </p:txBody>
      </p:sp>
      <p:sp>
        <p:nvSpPr>
          <p:cNvPr id="3" name="Tijdelijke aanduiding voor inhoud 2"/>
          <p:cNvSpPr>
            <a:spLocks noGrp="1"/>
          </p:cNvSpPr>
          <p:nvPr>
            <p:ph sz="half" idx="1"/>
          </p:nvPr>
        </p:nvSpPr>
        <p:spPr/>
        <p:txBody>
          <a:bodyPr/>
          <a:lstStyle/>
          <a:p>
            <a:r>
              <a:rPr lang="nl-NL" dirty="0"/>
              <a:t>Huis = </a:t>
            </a:r>
            <a:r>
              <a:rPr lang="nl-NL" dirty="0" err="1"/>
              <a:t>Domus</a:t>
            </a:r>
            <a:endParaRPr lang="nl-NL" dirty="0"/>
          </a:p>
          <a:p>
            <a:pPr marL="0" indent="0">
              <a:buNone/>
            </a:pPr>
            <a:endParaRPr lang="en-US" dirty="0"/>
          </a:p>
        </p:txBody>
      </p:sp>
      <p:sp>
        <p:nvSpPr>
          <p:cNvPr id="4" name="Tijdelijke aanduiding voor inhoud 3"/>
          <p:cNvSpPr>
            <a:spLocks noGrp="1"/>
          </p:cNvSpPr>
          <p:nvPr>
            <p:ph sz="half" idx="2"/>
          </p:nvPr>
        </p:nvSpPr>
        <p:spPr/>
        <p:txBody>
          <a:bodyPr/>
          <a:lstStyle/>
          <a:p>
            <a:r>
              <a:rPr lang="nl-NL" dirty="0"/>
              <a:t>Telematica = is de samenvoeging van telecommunicatie en informatica</a:t>
            </a:r>
          </a:p>
          <a:p>
            <a:endParaRPr lang="en-US" dirty="0"/>
          </a:p>
        </p:txBody>
      </p:sp>
      <p:pic>
        <p:nvPicPr>
          <p:cNvPr id="5" name="Afbeelding 4" descr="http://www.induteq.nl/portal/domotica/inleiding/images/telematica1.jpg"/>
          <p:cNvPicPr/>
          <p:nvPr/>
        </p:nvPicPr>
        <p:blipFill>
          <a:blip r:embed="rId2">
            <a:extLst>
              <a:ext uri="{28A0092B-C50C-407E-A947-70E740481C1C}">
                <a14:useLocalDpi xmlns:a14="http://schemas.microsoft.com/office/drawing/2010/main" val="0"/>
              </a:ext>
            </a:extLst>
          </a:blip>
          <a:srcRect/>
          <a:stretch>
            <a:fillRect/>
          </a:stretch>
        </p:blipFill>
        <p:spPr bwMode="auto">
          <a:xfrm>
            <a:off x="7670292" y="3692434"/>
            <a:ext cx="2048474" cy="1693273"/>
          </a:xfrm>
          <a:prstGeom prst="rect">
            <a:avLst/>
          </a:prstGeom>
          <a:ln>
            <a:noFill/>
          </a:ln>
          <a:effectLst>
            <a:outerShdw blurRad="292100" dist="139700" dir="2700000" algn="tl" rotWithShape="0">
              <a:srgbClr val="333333">
                <a:alpha val="65000"/>
              </a:srgbClr>
            </a:outerShdw>
          </a:effectLst>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6112" y="3216984"/>
            <a:ext cx="2824299" cy="2939839"/>
          </a:xfrm>
          <a:prstGeom prst="rect">
            <a:avLst/>
          </a:prstGeom>
        </p:spPr>
      </p:pic>
    </p:spTree>
    <p:extLst>
      <p:ext uri="{BB962C8B-B14F-4D97-AF65-F5344CB8AC3E}">
        <p14:creationId xmlns:p14="http://schemas.microsoft.com/office/powerpoint/2010/main" val="47221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Domotica</a:t>
            </a:r>
            <a:endParaRPr lang="en-US" dirty="0"/>
          </a:p>
        </p:txBody>
      </p:sp>
      <p:sp>
        <p:nvSpPr>
          <p:cNvPr id="3" name="Tijdelijke aanduiding voor inhoud 2"/>
          <p:cNvSpPr>
            <a:spLocks noGrp="1"/>
          </p:cNvSpPr>
          <p:nvPr>
            <p:ph idx="1"/>
          </p:nvPr>
        </p:nvSpPr>
        <p:spPr/>
        <p:txBody>
          <a:bodyPr/>
          <a:lstStyle/>
          <a:p>
            <a:r>
              <a:rPr lang="nl-NL" dirty="0" err="1"/>
              <a:t>Domotica</a:t>
            </a:r>
            <a:r>
              <a:rPr lang="nl-NL" dirty="0"/>
              <a:t> kan worden ingezet in de eigen woning en richt zich op veiligheid (bv. personenalarmering), communicatie (bv. beeldtelefonie) en het verhogen van comfort en gemak (bv. automatisch openen en sluiten van gordijnen). </a:t>
            </a:r>
          </a:p>
          <a:p>
            <a:pPr marL="0" indent="0">
              <a:buNone/>
            </a:pPr>
            <a:r>
              <a:rPr lang="nl-NL" dirty="0"/>
              <a:t>4 belangrijke pijlers binnen </a:t>
            </a:r>
            <a:r>
              <a:rPr lang="nl-NL" dirty="0" err="1"/>
              <a:t>domotica</a:t>
            </a:r>
            <a:r>
              <a:rPr lang="nl-NL" dirty="0"/>
              <a:t>:</a:t>
            </a:r>
          </a:p>
          <a:p>
            <a:r>
              <a:rPr lang="nl-NL" dirty="0"/>
              <a:t>Veiligheid</a:t>
            </a:r>
          </a:p>
          <a:p>
            <a:r>
              <a:rPr lang="nl-NL" dirty="0"/>
              <a:t>Comfort</a:t>
            </a:r>
          </a:p>
          <a:p>
            <a:r>
              <a:rPr lang="nl-NL" dirty="0"/>
              <a:t>Multifunctioneel gebruik</a:t>
            </a:r>
          </a:p>
          <a:p>
            <a:r>
              <a:rPr lang="nl-NL" dirty="0"/>
              <a:t>Energiebewust</a:t>
            </a:r>
          </a:p>
          <a:p>
            <a:endParaRPr lang="en-US" dirty="0"/>
          </a:p>
        </p:txBody>
      </p:sp>
    </p:spTree>
    <p:extLst>
      <p:ext uri="{BB962C8B-B14F-4D97-AF65-F5344CB8AC3E}">
        <p14:creationId xmlns:p14="http://schemas.microsoft.com/office/powerpoint/2010/main" val="1298862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Voorbeelden </a:t>
            </a:r>
            <a:r>
              <a:rPr lang="nl-NL" dirty="0" err="1"/>
              <a:t>domotica</a:t>
            </a:r>
            <a:endParaRPr lang="en-US" dirty="0"/>
          </a:p>
        </p:txBody>
      </p:sp>
      <p:sp>
        <p:nvSpPr>
          <p:cNvPr id="3" name="Tijdelijke aanduiding voor inhoud 2"/>
          <p:cNvSpPr>
            <a:spLocks noGrp="1"/>
          </p:cNvSpPr>
          <p:nvPr>
            <p:ph idx="1"/>
          </p:nvPr>
        </p:nvSpPr>
        <p:spPr/>
        <p:txBody>
          <a:bodyPr>
            <a:normAutofit/>
          </a:bodyPr>
          <a:lstStyle/>
          <a:p>
            <a:r>
              <a:rPr lang="nl-NL" i="1" dirty="0"/>
              <a:t>Persoonsalarmering</a:t>
            </a:r>
            <a:endParaRPr lang="en-US" dirty="0"/>
          </a:p>
          <a:p>
            <a:r>
              <a:rPr lang="nl-NL" i="1" dirty="0"/>
              <a:t>Brandalarm en inbraakalarm</a:t>
            </a:r>
            <a:endParaRPr lang="en-US" dirty="0"/>
          </a:p>
          <a:p>
            <a:r>
              <a:rPr lang="nl-NL" i="1" dirty="0"/>
              <a:t>Videocommunicatie </a:t>
            </a:r>
            <a:endParaRPr lang="en-US" dirty="0"/>
          </a:p>
          <a:p>
            <a:r>
              <a:rPr lang="nl-NL" i="1" dirty="0" err="1"/>
              <a:t>Domotica</a:t>
            </a:r>
            <a:r>
              <a:rPr lang="nl-NL" i="1" dirty="0"/>
              <a:t> voor ouderen volgens het ‘wat-als-principe’</a:t>
            </a:r>
            <a:endParaRPr lang="en-US" dirty="0"/>
          </a:p>
          <a:p>
            <a:r>
              <a:rPr lang="nl-NL" i="1" dirty="0" err="1"/>
              <a:t>Domotica</a:t>
            </a:r>
            <a:r>
              <a:rPr lang="nl-NL" i="1" dirty="0"/>
              <a:t> voor mensen met vergevorderde dementie</a:t>
            </a:r>
            <a:endParaRPr lang="en-US" dirty="0"/>
          </a:p>
          <a:p>
            <a:r>
              <a:rPr lang="nl-NL" i="1" dirty="0"/>
              <a:t>Sensorennetwerk</a:t>
            </a:r>
            <a:endParaRPr lang="en-US" dirty="0"/>
          </a:p>
          <a:p>
            <a:r>
              <a:rPr lang="nl-NL" i="1" dirty="0"/>
              <a:t>Computerprogramma</a:t>
            </a:r>
            <a:endParaRPr lang="en-US" dirty="0"/>
          </a:p>
          <a:p>
            <a:r>
              <a:rPr lang="nl-NL" i="1" dirty="0"/>
              <a:t>Oog besturing</a:t>
            </a:r>
          </a:p>
          <a:p>
            <a:pPr marL="0" indent="0">
              <a:buNone/>
            </a:pPr>
            <a:endParaRPr lang="en-US" b="1" i="1" dirty="0"/>
          </a:p>
        </p:txBody>
      </p:sp>
    </p:spTree>
    <p:extLst>
      <p:ext uri="{BB962C8B-B14F-4D97-AF65-F5344CB8AC3E}">
        <p14:creationId xmlns:p14="http://schemas.microsoft.com/office/powerpoint/2010/main" val="1054349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C43A114B-CAF8-402E-A898-DEE2C2022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33" name="Oval 1032">
            <a:extLst>
              <a:ext uri="{FF2B5EF4-FFF2-40B4-BE49-F238E27FC236}">
                <a16:creationId xmlns:a16="http://schemas.microsoft.com/office/drawing/2014/main" id="{64E68BB1-DCF6-49AB-8FF1-7E68DCBCD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35" name="Oval 1034">
            <a:extLst>
              <a:ext uri="{FF2B5EF4-FFF2-40B4-BE49-F238E27FC236}">
                <a16:creationId xmlns:a16="http://schemas.microsoft.com/office/drawing/2014/main" id="{DA9B8539-604B-420E-BA1B-0A2E64CD7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37" name="Oval 1036">
            <a:extLst>
              <a:ext uri="{FF2B5EF4-FFF2-40B4-BE49-F238E27FC236}">
                <a16:creationId xmlns:a16="http://schemas.microsoft.com/office/drawing/2014/main" id="{7236CAA2-54C3-4136-B0CC-6837B14D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39" name="Freeform 5">
            <a:extLst>
              <a:ext uri="{FF2B5EF4-FFF2-40B4-BE49-F238E27FC236}">
                <a16:creationId xmlns:a16="http://schemas.microsoft.com/office/drawing/2014/main" id="{40F86E67-9E86-453F-92BC-648189829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041" name="Rectangle 1040">
            <a:extLst>
              <a:ext uri="{FF2B5EF4-FFF2-40B4-BE49-F238E27FC236}">
                <a16:creationId xmlns:a16="http://schemas.microsoft.com/office/drawing/2014/main" id="{F73C5439-21D4-46F3-9CF4-FF1CE786F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8160773" y="1113062"/>
            <a:ext cx="3382297" cy="3281957"/>
          </a:xfrm>
        </p:spPr>
        <p:txBody>
          <a:bodyPr vert="horz" lIns="91440" tIns="45720" rIns="91440" bIns="45720" rtlCol="0" anchor="b">
            <a:normAutofit/>
          </a:bodyPr>
          <a:lstStyle/>
          <a:p>
            <a:pPr>
              <a:lnSpc>
                <a:spcPct val="90000"/>
              </a:lnSpc>
            </a:pPr>
            <a:r>
              <a:rPr lang="en-US" sz="4200"/>
              <a:t>Serious gaming en exergaming</a:t>
            </a:r>
          </a:p>
        </p:txBody>
      </p:sp>
      <p:pic>
        <p:nvPicPr>
          <p:cNvPr id="1026" name="Picture 2" descr="Serious Gaming | Hulpmiddel binnen revalidatie | ProCare BV">
            <a:extLst>
              <a:ext uri="{FF2B5EF4-FFF2-40B4-BE49-F238E27FC236}">
                <a16:creationId xmlns:a16="http://schemas.microsoft.com/office/drawing/2014/main" id="{FFE13DD6-BAF6-082F-C0E9-A72A75250EE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109763" y="1198574"/>
            <a:ext cx="6470907" cy="4457735"/>
          </a:xfrm>
          <a:prstGeom prst="roundRect">
            <a:avLst>
              <a:gd name="adj" fmla="val 1329"/>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029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Overige ontwikkelingen</a:t>
            </a:r>
            <a:endParaRPr lang="en-US" dirty="0"/>
          </a:p>
        </p:txBody>
      </p:sp>
      <p:sp>
        <p:nvSpPr>
          <p:cNvPr id="3" name="Tijdelijke aanduiding voor inhoud 2"/>
          <p:cNvSpPr>
            <a:spLocks noGrp="1"/>
          </p:cNvSpPr>
          <p:nvPr>
            <p:ph idx="1"/>
          </p:nvPr>
        </p:nvSpPr>
        <p:spPr>
          <a:xfrm>
            <a:off x="1154954" y="2603499"/>
            <a:ext cx="9208246" cy="3814717"/>
          </a:xfrm>
        </p:spPr>
        <p:txBody>
          <a:bodyPr>
            <a:normAutofit fontScale="47500" lnSpcReduction="20000"/>
          </a:bodyPr>
          <a:lstStyle/>
          <a:p>
            <a:r>
              <a:rPr lang="nl-NL" sz="2500" b="1" i="1" dirty="0"/>
              <a:t>Voice </a:t>
            </a:r>
            <a:r>
              <a:rPr lang="nl-NL" sz="2500" b="1" i="1" dirty="0" err="1"/>
              <a:t>Command</a:t>
            </a:r>
            <a:endParaRPr lang="nl-NL" sz="2500" b="1" i="1" dirty="0"/>
          </a:p>
          <a:p>
            <a:r>
              <a:rPr lang="nl-NL" sz="2500" b="1" i="1" dirty="0"/>
              <a:t>Medicijn </a:t>
            </a:r>
            <a:r>
              <a:rPr lang="nl-NL" sz="2500" b="1" i="1" dirty="0" err="1"/>
              <a:t>dispencer</a:t>
            </a:r>
            <a:endParaRPr lang="en-US" sz="2500" dirty="0"/>
          </a:p>
          <a:p>
            <a:r>
              <a:rPr lang="nl-NL" sz="2500" b="1" i="1" dirty="0"/>
              <a:t>Holografische projecties. </a:t>
            </a:r>
            <a:r>
              <a:rPr lang="nl-NL" sz="2500" dirty="0" err="1"/>
              <a:t>Holografisce</a:t>
            </a:r>
            <a:r>
              <a:rPr lang="nl-NL" sz="2500" dirty="0"/>
              <a:t> projecties kunnen zichtbaar gemaakt worden op een muur van een operatiezaal of een spreekkamer. Artsen kunnen 3D beelden van lichaamsdelen projecteren en cliënten en  studenten mee laten kijken. Er kan zelfs virtueel geopereerd worden op het hologram, waarna een robot de eigenlijke operatie uitvoert. Of een thuiszorgmedewerker geeft voorlichting aan een cliënt door middel van een hologram.</a:t>
            </a:r>
            <a:endParaRPr lang="en-US" sz="2500" dirty="0"/>
          </a:p>
          <a:p>
            <a:r>
              <a:rPr lang="nl-NL" sz="2500" b="1" i="1" dirty="0" err="1"/>
              <a:t>Zelfmeetapperatuur</a:t>
            </a:r>
            <a:r>
              <a:rPr lang="nl-NL" sz="2500" dirty="0" err="1"/>
              <a:t>Er</a:t>
            </a:r>
            <a:r>
              <a:rPr lang="nl-NL" sz="2500" dirty="0"/>
              <a:t> is een groeiende markt voor </a:t>
            </a:r>
            <a:r>
              <a:rPr lang="nl-NL" sz="2500" dirty="0" err="1"/>
              <a:t>zelfmeetapperatuur</a:t>
            </a:r>
            <a:r>
              <a:rPr lang="nl-NL" sz="2500" dirty="0"/>
              <a:t>. Je kan bijhouden hoeveel stappen je zet per dag, hoeveel calorieën je verbrand en hoe je slaappatroon is. Het doel is om te leren van je gedrag en doelen te stellen om dit gedrag te veranderen.</a:t>
            </a:r>
            <a:endParaRPr lang="en-US" sz="2500" dirty="0"/>
          </a:p>
          <a:p>
            <a:r>
              <a:rPr lang="nl-NL" sz="2500" b="1" i="1" dirty="0" err="1"/>
              <a:t>Ambient</a:t>
            </a:r>
            <a:r>
              <a:rPr lang="nl-NL" sz="2500" b="1" i="1" dirty="0"/>
              <a:t> </a:t>
            </a:r>
            <a:r>
              <a:rPr lang="nl-NL" sz="2500" b="1" i="1" dirty="0" err="1"/>
              <a:t>assisted</a:t>
            </a:r>
            <a:r>
              <a:rPr lang="nl-NL" sz="2500" b="1" i="1" dirty="0"/>
              <a:t> living (AAL)</a:t>
            </a:r>
            <a:r>
              <a:rPr lang="nl-NL" sz="2500" dirty="0"/>
              <a:t>In de toekomst zullen ouderen zorgvragers langer en zelfstandig thuis blijven wonen. Om hen in staat te stellen dat zij zelfstandig blijven kunnen er verschillende technologieën worden ingezet om dit te bereiken. Het gebruik van slimme technologie om deze doelgroep langer thuis te laten wonen wordt ook wel </a:t>
            </a:r>
            <a:r>
              <a:rPr lang="nl-NL" sz="2500" dirty="0" err="1"/>
              <a:t>Ambient</a:t>
            </a:r>
            <a:r>
              <a:rPr lang="nl-NL" sz="2500" dirty="0"/>
              <a:t> </a:t>
            </a:r>
            <a:r>
              <a:rPr lang="nl-NL" sz="2500" dirty="0" err="1"/>
              <a:t>Assisted</a:t>
            </a:r>
            <a:r>
              <a:rPr lang="nl-NL" sz="2500" dirty="0"/>
              <a:t> Living (AAL) genoemd. AAL kan worden ingedeeld in drie categorieën; smart homes, mobiele en draagbare sensoren en robotica. </a:t>
            </a:r>
            <a:endParaRPr lang="en-US" sz="2500" dirty="0"/>
          </a:p>
          <a:p>
            <a:r>
              <a:rPr lang="nl-NL" sz="2500" b="1" i="1" dirty="0"/>
              <a:t>Technologische hulpmiddelen. </a:t>
            </a:r>
            <a:r>
              <a:rPr lang="nl-NL" sz="2500" dirty="0"/>
              <a:t>Voorbeelden van specifieke hulpmiddelen die in de thuiszorg wordt gebruikt zijn: rollator, looprek, opsta­hulp, traplift, een hulpmiddel om steunkousen aan te trekken en een stofzuigrobot.</a:t>
            </a:r>
            <a:endParaRPr lang="en-US" sz="2500" dirty="0"/>
          </a:p>
          <a:p>
            <a:endParaRPr lang="en-US" dirty="0"/>
          </a:p>
        </p:txBody>
      </p:sp>
    </p:spTree>
    <p:extLst>
      <p:ext uri="{BB962C8B-B14F-4D97-AF65-F5344CB8AC3E}">
        <p14:creationId xmlns:p14="http://schemas.microsoft.com/office/powerpoint/2010/main" val="1429436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F5E1-678E-6467-ED09-A85E60C5ED83}"/>
              </a:ext>
            </a:extLst>
          </p:cNvPr>
          <p:cNvSpPr>
            <a:spLocks noGrp="1"/>
          </p:cNvSpPr>
          <p:nvPr>
            <p:ph type="title"/>
          </p:nvPr>
        </p:nvSpPr>
        <p:spPr/>
        <p:txBody>
          <a:bodyPr/>
          <a:lstStyle/>
          <a:p>
            <a:r>
              <a:rPr lang="en-GB" dirty="0"/>
              <a:t>Welkom </a:t>
            </a:r>
            <a:r>
              <a:rPr lang="en-GB" dirty="0" err="1"/>
              <a:t>bij</a:t>
            </a:r>
            <a:r>
              <a:rPr lang="en-GB" dirty="0"/>
              <a:t> het </a:t>
            </a:r>
            <a:r>
              <a:rPr lang="en-GB" dirty="0" err="1"/>
              <a:t>keuzedeel</a:t>
            </a:r>
            <a:endParaRPr lang="en-NL" dirty="0"/>
          </a:p>
        </p:txBody>
      </p:sp>
      <p:sp>
        <p:nvSpPr>
          <p:cNvPr id="3" name="Content Placeholder 2">
            <a:extLst>
              <a:ext uri="{FF2B5EF4-FFF2-40B4-BE49-F238E27FC236}">
                <a16:creationId xmlns:a16="http://schemas.microsoft.com/office/drawing/2014/main" id="{8E969D71-EC0D-C766-EC55-F4C8ECD46297}"/>
              </a:ext>
            </a:extLst>
          </p:cNvPr>
          <p:cNvSpPr>
            <a:spLocks noGrp="1"/>
          </p:cNvSpPr>
          <p:nvPr>
            <p:ph idx="1"/>
          </p:nvPr>
        </p:nvSpPr>
        <p:spPr/>
        <p:txBody>
          <a:bodyPr/>
          <a:lstStyle/>
          <a:p>
            <a:r>
              <a:rPr lang="en-GB" dirty="0" err="1"/>
              <a:t>Programma</a:t>
            </a:r>
            <a:r>
              <a:rPr lang="en-GB" dirty="0"/>
              <a:t>:</a:t>
            </a:r>
          </a:p>
          <a:p>
            <a:pPr lvl="1"/>
            <a:r>
              <a:rPr lang="en-GB" dirty="0"/>
              <a:t>Wat is </a:t>
            </a:r>
            <a:r>
              <a:rPr lang="en-GB" dirty="0" err="1"/>
              <a:t>zorgtechnologie</a:t>
            </a:r>
            <a:r>
              <a:rPr lang="en-GB" dirty="0"/>
              <a:t> </a:t>
            </a:r>
            <a:r>
              <a:rPr lang="en-GB" dirty="0" err="1"/>
              <a:t>en</a:t>
            </a:r>
            <a:r>
              <a:rPr lang="en-GB" dirty="0"/>
              <a:t> wat </a:t>
            </a:r>
            <a:r>
              <a:rPr lang="en-GB" dirty="0" err="1"/>
              <a:t>kun</a:t>
            </a:r>
            <a:r>
              <a:rPr lang="en-GB" dirty="0"/>
              <a:t> je er van </a:t>
            </a:r>
            <a:r>
              <a:rPr lang="en-GB" dirty="0" err="1"/>
              <a:t>verwachten</a:t>
            </a:r>
            <a:r>
              <a:rPr lang="en-GB" dirty="0"/>
              <a:t>?</a:t>
            </a:r>
          </a:p>
          <a:p>
            <a:pPr lvl="1"/>
            <a:r>
              <a:rPr lang="en-GB" dirty="0" err="1"/>
              <a:t>Uitleg</a:t>
            </a:r>
            <a:r>
              <a:rPr lang="en-GB" dirty="0"/>
              <a:t> hoe het </a:t>
            </a:r>
            <a:r>
              <a:rPr lang="en-GB" dirty="0" err="1"/>
              <a:t>keuzedeel</a:t>
            </a:r>
            <a:r>
              <a:rPr lang="en-GB" dirty="0"/>
              <a:t> is </a:t>
            </a:r>
            <a:r>
              <a:rPr lang="en-GB" dirty="0" err="1"/>
              <a:t>opgebouwd</a:t>
            </a:r>
            <a:endParaRPr lang="en-GB" dirty="0"/>
          </a:p>
          <a:p>
            <a:pPr lvl="1"/>
            <a:r>
              <a:rPr lang="en-GB" dirty="0" err="1"/>
              <a:t>Afspraken</a:t>
            </a:r>
            <a:r>
              <a:rPr lang="en-GB" dirty="0"/>
              <a:t> </a:t>
            </a:r>
            <a:r>
              <a:rPr lang="en-GB" dirty="0" err="1"/>
              <a:t>en</a:t>
            </a:r>
            <a:r>
              <a:rPr lang="en-GB" dirty="0"/>
              <a:t> </a:t>
            </a:r>
            <a:r>
              <a:rPr lang="en-GB" dirty="0" err="1"/>
              <a:t>verwachtingen</a:t>
            </a:r>
            <a:endParaRPr lang="en-NL" dirty="0"/>
          </a:p>
        </p:txBody>
      </p:sp>
    </p:spTree>
    <p:extLst>
      <p:ext uri="{BB962C8B-B14F-4D97-AF65-F5344CB8AC3E}">
        <p14:creationId xmlns:p14="http://schemas.microsoft.com/office/powerpoint/2010/main" val="1894520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Robotica</a:t>
            </a:r>
            <a:endParaRPr lang="en-US"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768684980"/>
              </p:ext>
            </p:extLst>
          </p:nvPr>
        </p:nvGraphicFramePr>
        <p:xfrm>
          <a:off x="1062446" y="2351315"/>
          <a:ext cx="9527177" cy="3484209"/>
        </p:xfrm>
        <a:graphic>
          <a:graphicData uri="http://schemas.openxmlformats.org/drawingml/2006/table">
            <a:tbl>
              <a:tblPr firstRow="1" firstCol="1" bandRow="1">
                <a:tableStyleId>{5C22544A-7EE6-4342-B048-85BDC9FD1C3A}</a:tableStyleId>
              </a:tblPr>
              <a:tblGrid>
                <a:gridCol w="590848">
                  <a:extLst>
                    <a:ext uri="{9D8B030D-6E8A-4147-A177-3AD203B41FA5}">
                      <a16:colId xmlns:a16="http://schemas.microsoft.com/office/drawing/2014/main" val="2730304966"/>
                    </a:ext>
                  </a:extLst>
                </a:gridCol>
                <a:gridCol w="3279107">
                  <a:extLst>
                    <a:ext uri="{9D8B030D-6E8A-4147-A177-3AD203B41FA5}">
                      <a16:colId xmlns:a16="http://schemas.microsoft.com/office/drawing/2014/main" val="4216226135"/>
                    </a:ext>
                  </a:extLst>
                </a:gridCol>
                <a:gridCol w="3274903">
                  <a:extLst>
                    <a:ext uri="{9D8B030D-6E8A-4147-A177-3AD203B41FA5}">
                      <a16:colId xmlns:a16="http://schemas.microsoft.com/office/drawing/2014/main" val="4041375898"/>
                    </a:ext>
                  </a:extLst>
                </a:gridCol>
                <a:gridCol w="2382319">
                  <a:extLst>
                    <a:ext uri="{9D8B030D-6E8A-4147-A177-3AD203B41FA5}">
                      <a16:colId xmlns:a16="http://schemas.microsoft.com/office/drawing/2014/main" val="4203530050"/>
                    </a:ext>
                  </a:extLst>
                </a:gridCol>
              </a:tblGrid>
              <a:tr h="223991">
                <a:tc>
                  <a:txBody>
                    <a:bodyPr/>
                    <a:lstStyle/>
                    <a:p>
                      <a:pPr>
                        <a:lnSpc>
                          <a:spcPct val="110000"/>
                        </a:lnSpc>
                        <a:spcAft>
                          <a:spcPts val="0"/>
                        </a:spcAft>
                      </a:pPr>
                      <a:r>
                        <a:rPr lang="nl-NL" sz="105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0000"/>
                        </a:lnSpc>
                        <a:spcAft>
                          <a:spcPts val="0"/>
                        </a:spcAft>
                      </a:pPr>
                      <a:r>
                        <a:rPr lang="nl-NL" sz="1050">
                          <a:effectLst/>
                        </a:rPr>
                        <a:t>Type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0000"/>
                        </a:lnSpc>
                        <a:spcAft>
                          <a:spcPts val="0"/>
                        </a:spcAft>
                      </a:pPr>
                      <a:r>
                        <a:rPr lang="nl-NL" sz="1050">
                          <a:effectLst/>
                        </a:rPr>
                        <a:t>Voorbeeldtoepassing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0000"/>
                        </a:lnSpc>
                        <a:spcAft>
                          <a:spcPts val="0"/>
                        </a:spcAft>
                      </a:pPr>
                      <a:r>
                        <a:rPr lang="nl-NL" sz="1050">
                          <a:effectLst/>
                        </a:rPr>
                        <a:t>Voorbeelden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3699059"/>
                  </a:ext>
                </a:extLst>
              </a:tr>
              <a:tr h="461874">
                <a:tc>
                  <a:txBody>
                    <a:bodyPr/>
                    <a:lstStyle/>
                    <a:p>
                      <a:pPr>
                        <a:lnSpc>
                          <a:spcPct val="110000"/>
                        </a:lnSpc>
                        <a:spcAft>
                          <a:spcPts val="0"/>
                        </a:spcAft>
                      </a:pPr>
                      <a:r>
                        <a:rPr lang="nl-NL" sz="105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0000"/>
                        </a:lnSpc>
                        <a:spcAft>
                          <a:spcPts val="0"/>
                        </a:spcAft>
                      </a:pPr>
                      <a:r>
                        <a:rPr lang="nl-NL" sz="1050">
                          <a:effectLst/>
                        </a:rPr>
                        <a:t>Robot voor fysieke taken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0000"/>
                        </a:lnSpc>
                        <a:spcAft>
                          <a:spcPts val="0"/>
                        </a:spcAft>
                      </a:pPr>
                      <a:r>
                        <a:rPr lang="nl-NL" sz="1050">
                          <a:effectLst/>
                        </a:rPr>
                        <a:t>Cliënt optillen, neerleggen of opereren.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0000"/>
                        </a:lnSpc>
                        <a:spcAft>
                          <a:spcPts val="0"/>
                        </a:spcAft>
                      </a:pPr>
                      <a:r>
                        <a:rPr lang="nl-NL" sz="1050">
                          <a:effectLst/>
                        </a:rPr>
                        <a:t>RIBA, Da Vinci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391901"/>
                  </a:ext>
                </a:extLst>
              </a:tr>
              <a:tr h="699586">
                <a:tc>
                  <a:txBody>
                    <a:bodyPr/>
                    <a:lstStyle/>
                    <a:p>
                      <a:pPr>
                        <a:lnSpc>
                          <a:spcPct val="110000"/>
                        </a:lnSpc>
                        <a:spcAft>
                          <a:spcPts val="0"/>
                        </a:spcAft>
                      </a:pPr>
                      <a:r>
                        <a:rPr lang="nl-NL" sz="105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0000"/>
                        </a:lnSpc>
                        <a:spcAft>
                          <a:spcPts val="0"/>
                        </a:spcAft>
                      </a:pPr>
                      <a:r>
                        <a:rPr lang="nl-NL" sz="1050">
                          <a:effectLst/>
                        </a:rPr>
                        <a:t>Exoskelet 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0000"/>
                        </a:lnSpc>
                        <a:spcAft>
                          <a:spcPts val="0"/>
                        </a:spcAft>
                      </a:pPr>
                      <a:r>
                        <a:rPr lang="nl-NL" sz="1050">
                          <a:effectLst/>
                        </a:rPr>
                        <a:t>Ondersteunen bij verminderde fysieke mogelijkheden.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0000"/>
                        </a:lnSpc>
                        <a:spcAft>
                          <a:spcPts val="0"/>
                        </a:spcAft>
                      </a:pPr>
                      <a:r>
                        <a:rPr lang="nl-NL" sz="1050">
                          <a:effectLst/>
                        </a:rPr>
                        <a:t>Altacro,Knexo, Mindwalker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3238492"/>
                  </a:ext>
                </a:extLst>
              </a:tr>
              <a:tr h="699586">
                <a:tc>
                  <a:txBody>
                    <a:bodyPr/>
                    <a:lstStyle/>
                    <a:p>
                      <a:pPr>
                        <a:lnSpc>
                          <a:spcPct val="110000"/>
                        </a:lnSpc>
                        <a:spcAft>
                          <a:spcPts val="0"/>
                        </a:spcAft>
                      </a:pPr>
                      <a:r>
                        <a:rPr lang="nl-NL" sz="105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0000"/>
                        </a:lnSpc>
                        <a:spcAft>
                          <a:spcPts val="0"/>
                        </a:spcAft>
                      </a:pPr>
                      <a:r>
                        <a:rPr lang="nl-NL" sz="1050">
                          <a:effectLst/>
                        </a:rPr>
                        <a:t>Assistive robots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0000"/>
                        </a:lnSpc>
                        <a:spcAft>
                          <a:spcPts val="0"/>
                        </a:spcAft>
                      </a:pPr>
                      <a:r>
                        <a:rPr lang="nl-NL" sz="1050" dirty="0">
                          <a:effectLst/>
                        </a:rPr>
                        <a:t>Voorwerpen opnemen en aangeven en deuren openen.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0000"/>
                        </a:lnSpc>
                        <a:spcAft>
                          <a:spcPts val="0"/>
                        </a:spcAft>
                      </a:pPr>
                      <a:r>
                        <a:rPr lang="nl-NL" sz="1050">
                          <a:effectLst/>
                        </a:rPr>
                        <a:t>Romeo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314104"/>
                  </a:ext>
                </a:extLst>
              </a:tr>
              <a:tr h="699586">
                <a:tc>
                  <a:txBody>
                    <a:bodyPr/>
                    <a:lstStyle/>
                    <a:p>
                      <a:pPr>
                        <a:lnSpc>
                          <a:spcPct val="110000"/>
                        </a:lnSpc>
                        <a:spcAft>
                          <a:spcPts val="0"/>
                        </a:spcAft>
                      </a:pPr>
                      <a:r>
                        <a:rPr lang="nl-NL" sz="105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0000"/>
                        </a:lnSpc>
                        <a:spcAft>
                          <a:spcPts val="0"/>
                        </a:spcAft>
                      </a:pPr>
                      <a:r>
                        <a:rPr lang="nl-NL" sz="1050">
                          <a:effectLst/>
                        </a:rPr>
                        <a:t>Sociale communicatie (sociobots)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0000"/>
                        </a:lnSpc>
                        <a:spcAft>
                          <a:spcPts val="0"/>
                        </a:spcAft>
                      </a:pPr>
                      <a:r>
                        <a:rPr lang="nl-NL" sz="1050">
                          <a:effectLst/>
                        </a:rPr>
                        <a:t>Informatie geven contact met familie of mantelzorgers.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0000"/>
                        </a:lnSpc>
                        <a:spcAft>
                          <a:spcPts val="0"/>
                        </a:spcAft>
                      </a:pPr>
                      <a:r>
                        <a:rPr lang="nl-NL" sz="1050">
                          <a:effectLst/>
                        </a:rPr>
                        <a:t>Zora, Pepper, Compai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2587114"/>
                  </a:ext>
                </a:extLst>
              </a:tr>
              <a:tr h="699586">
                <a:tc>
                  <a:txBody>
                    <a:bodyPr/>
                    <a:lstStyle/>
                    <a:p>
                      <a:pPr>
                        <a:lnSpc>
                          <a:spcPct val="110000"/>
                        </a:lnSpc>
                        <a:spcAft>
                          <a:spcPts val="0"/>
                        </a:spcAft>
                      </a:pPr>
                      <a:r>
                        <a:rPr lang="nl-NL" sz="105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0000"/>
                        </a:lnSpc>
                        <a:spcAft>
                          <a:spcPts val="0"/>
                        </a:spcAft>
                      </a:pPr>
                      <a:r>
                        <a:rPr lang="nl-NL" sz="1050">
                          <a:effectLst/>
                        </a:rPr>
                        <a:t>Emotionele communicatie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0000"/>
                        </a:lnSpc>
                        <a:spcAft>
                          <a:spcPts val="0"/>
                        </a:spcAft>
                      </a:pPr>
                      <a:r>
                        <a:rPr lang="nl-NL" sz="1050">
                          <a:effectLst/>
                        </a:rPr>
                        <a:t>Alleen emotionele communicatie ten gunste van sociale activiteiten.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0000"/>
                        </a:lnSpc>
                        <a:spcAft>
                          <a:spcPts val="0"/>
                        </a:spcAft>
                      </a:pPr>
                      <a:r>
                        <a:rPr lang="nl-NL" sz="1050" dirty="0">
                          <a:effectLst/>
                        </a:rPr>
                        <a:t>PARO, </a:t>
                      </a:r>
                      <a:r>
                        <a:rPr lang="nl-NL" sz="1050" dirty="0" err="1">
                          <a:effectLst/>
                        </a:rPr>
                        <a:t>Robocat</a:t>
                      </a:r>
                      <a:r>
                        <a:rPr lang="nl-NL" sz="1050" dirty="0">
                          <a:effectLst/>
                        </a:rPr>
                        <a:t>, IABO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9518338"/>
                  </a:ext>
                </a:extLst>
              </a:tr>
            </a:tbl>
          </a:graphicData>
        </a:graphic>
      </p:graphicFrame>
    </p:spTree>
    <p:extLst>
      <p:ext uri="{BB962C8B-B14F-4D97-AF65-F5344CB8AC3E}">
        <p14:creationId xmlns:p14="http://schemas.microsoft.com/office/powerpoint/2010/main" val="2935389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Sociale</a:t>
            </a:r>
            <a:r>
              <a:rPr lang="en-US" dirty="0"/>
              <a:t> </a:t>
            </a:r>
            <a:r>
              <a:rPr lang="en-US" dirty="0" err="1"/>
              <a:t>Robotica</a:t>
            </a:r>
            <a:endParaRPr lang="en-US" dirty="0"/>
          </a:p>
        </p:txBody>
      </p:sp>
      <p:sp>
        <p:nvSpPr>
          <p:cNvPr id="3" name="Tijdelijke aanduiding voor inhoud 2"/>
          <p:cNvSpPr>
            <a:spLocks noGrp="1"/>
          </p:cNvSpPr>
          <p:nvPr>
            <p:ph idx="1"/>
          </p:nvPr>
        </p:nvSpPr>
        <p:spPr/>
        <p:txBody>
          <a:bodyPr/>
          <a:lstStyle/>
          <a:p>
            <a:r>
              <a:rPr lang="en-US" dirty="0" err="1"/>
              <a:t>Justocat</a:t>
            </a:r>
            <a:endParaRPr lang="en-US" dirty="0"/>
          </a:p>
          <a:p>
            <a:r>
              <a:rPr lang="en-US" dirty="0" err="1"/>
              <a:t>Pleo</a:t>
            </a:r>
            <a:endParaRPr lang="en-US" dirty="0"/>
          </a:p>
          <a:p>
            <a:r>
              <a:rPr lang="en-US" dirty="0"/>
              <a:t>Paro</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7216" y="1937913"/>
            <a:ext cx="2527664" cy="2527664"/>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133" y="2603500"/>
            <a:ext cx="3116159" cy="3116159"/>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1788" y="3944982"/>
            <a:ext cx="3008194" cy="2005802"/>
          </a:xfrm>
          <a:prstGeom prst="rect">
            <a:avLst/>
          </a:prstGeom>
        </p:spPr>
      </p:pic>
    </p:spTree>
    <p:extLst>
      <p:ext uri="{BB962C8B-B14F-4D97-AF65-F5344CB8AC3E}">
        <p14:creationId xmlns:p14="http://schemas.microsoft.com/office/powerpoint/2010/main" val="3400551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LEA</a:t>
            </a:r>
          </a:p>
        </p:txBody>
      </p:sp>
      <p:sp>
        <p:nvSpPr>
          <p:cNvPr id="3" name="Tijdelijke aanduiding voor inhoud 2"/>
          <p:cNvSpPr>
            <a:spLocks noGrp="1"/>
          </p:cNvSpPr>
          <p:nvPr>
            <p:ph idx="1"/>
          </p:nvPr>
        </p:nvSpPr>
        <p:spPr/>
        <p:txBody>
          <a:bodyPr/>
          <a:lstStyle/>
          <a:p>
            <a:r>
              <a:rPr lang="en-US" dirty="0" err="1"/>
              <a:t>Mobiele</a:t>
            </a:r>
            <a:r>
              <a:rPr lang="en-US" dirty="0"/>
              <a:t>, </a:t>
            </a:r>
            <a:r>
              <a:rPr lang="en-US" dirty="0" err="1"/>
              <a:t>persoonlijke</a:t>
            </a:r>
            <a:r>
              <a:rPr lang="en-US" dirty="0"/>
              <a:t> </a:t>
            </a:r>
            <a:r>
              <a:rPr lang="en-US" dirty="0" err="1"/>
              <a:t>assistent</a:t>
            </a:r>
            <a:r>
              <a:rPr lang="en-US" dirty="0"/>
              <a:t>. </a:t>
            </a:r>
            <a:r>
              <a:rPr lang="en-US" dirty="0" err="1"/>
              <a:t>Ze</a:t>
            </a:r>
            <a:r>
              <a:rPr lang="en-US" dirty="0"/>
              <a:t> </a:t>
            </a:r>
            <a:r>
              <a:rPr lang="en-US" dirty="0" err="1"/>
              <a:t>helpt</a:t>
            </a:r>
            <a:r>
              <a:rPr lang="en-US" dirty="0"/>
              <a:t> je om </a:t>
            </a:r>
            <a:r>
              <a:rPr lang="en-US" dirty="0" err="1"/>
              <a:t>uit</a:t>
            </a:r>
            <a:r>
              <a:rPr lang="en-US" dirty="0"/>
              <a:t> </a:t>
            </a:r>
            <a:r>
              <a:rPr lang="en-US" dirty="0" err="1"/>
              <a:t>een</a:t>
            </a:r>
            <a:r>
              <a:rPr lang="en-US" dirty="0"/>
              <a:t> bed of </a:t>
            </a:r>
            <a:r>
              <a:rPr lang="en-US" dirty="0" err="1"/>
              <a:t>stoel</a:t>
            </a:r>
            <a:r>
              <a:rPr lang="en-US" dirty="0"/>
              <a:t> </a:t>
            </a:r>
            <a:r>
              <a:rPr lang="en-US" dirty="0" err="1"/>
              <a:t>te</a:t>
            </a:r>
            <a:r>
              <a:rPr lang="en-US" dirty="0"/>
              <a:t> </a:t>
            </a:r>
            <a:r>
              <a:rPr lang="en-US" dirty="0" err="1"/>
              <a:t>komen</a:t>
            </a:r>
            <a:r>
              <a:rPr lang="en-US" dirty="0"/>
              <a:t> </a:t>
            </a:r>
            <a:r>
              <a:rPr lang="en-US" dirty="0" err="1"/>
              <a:t>en</a:t>
            </a:r>
            <a:r>
              <a:rPr lang="en-US" dirty="0"/>
              <a:t> </a:t>
            </a:r>
            <a:r>
              <a:rPr lang="en-US" dirty="0" err="1"/>
              <a:t>zorgt</a:t>
            </a:r>
            <a:r>
              <a:rPr lang="en-US" dirty="0"/>
              <a:t> </a:t>
            </a:r>
            <a:r>
              <a:rPr lang="en-US" dirty="0" err="1"/>
              <a:t>dat</a:t>
            </a:r>
            <a:r>
              <a:rPr lang="en-US" dirty="0"/>
              <a:t> je </a:t>
            </a:r>
            <a:r>
              <a:rPr lang="en-US" dirty="0" err="1"/>
              <a:t>actief</a:t>
            </a:r>
            <a:r>
              <a:rPr lang="en-US" dirty="0"/>
              <a:t> </a:t>
            </a:r>
            <a:r>
              <a:rPr lang="en-US" dirty="0" err="1"/>
              <a:t>blijft</a:t>
            </a:r>
            <a:r>
              <a:rPr lang="en-US" dirty="0"/>
              <a:t>. </a:t>
            </a:r>
            <a:r>
              <a:rPr lang="en-US" dirty="0" err="1"/>
              <a:t>Daarnaast</a:t>
            </a:r>
            <a:r>
              <a:rPr lang="en-US" dirty="0"/>
              <a:t> </a:t>
            </a:r>
            <a:r>
              <a:rPr lang="en-US" dirty="0" err="1"/>
              <a:t>kan</a:t>
            </a:r>
            <a:r>
              <a:rPr lang="en-US" dirty="0"/>
              <a:t> je via LEA </a:t>
            </a:r>
            <a:r>
              <a:rPr lang="en-US" dirty="0" err="1"/>
              <a:t>communiceren</a:t>
            </a:r>
            <a:r>
              <a:rPr lang="en-US" dirty="0"/>
              <a:t> </a:t>
            </a:r>
            <a:r>
              <a:rPr lang="en-US" dirty="0" err="1"/>
              <a:t>en</a:t>
            </a:r>
            <a:r>
              <a:rPr lang="en-US" dirty="0"/>
              <a:t> </a:t>
            </a:r>
            <a:r>
              <a:rPr lang="en-US" dirty="0" err="1"/>
              <a:t>geeft</a:t>
            </a:r>
            <a:r>
              <a:rPr lang="en-US" dirty="0"/>
              <a:t> </a:t>
            </a:r>
            <a:r>
              <a:rPr lang="en-US" dirty="0" err="1"/>
              <a:t>ze</a:t>
            </a:r>
            <a:r>
              <a:rPr lang="en-US" dirty="0"/>
              <a:t> je </a:t>
            </a:r>
            <a:r>
              <a:rPr lang="en-US" dirty="0" err="1"/>
              <a:t>herinneringen</a:t>
            </a:r>
            <a:r>
              <a:rPr lang="en-US" dirty="0"/>
              <a:t> om </a:t>
            </a:r>
            <a:r>
              <a:rPr lang="en-US" dirty="0" err="1"/>
              <a:t>bijvoorbeeld</a:t>
            </a:r>
            <a:r>
              <a:rPr lang="en-US" dirty="0"/>
              <a:t> </a:t>
            </a:r>
            <a:r>
              <a:rPr lang="en-US" dirty="0" err="1"/>
              <a:t>medicatie</a:t>
            </a:r>
            <a:r>
              <a:rPr lang="en-US" dirty="0"/>
              <a:t> in </a:t>
            </a:r>
            <a:r>
              <a:rPr lang="en-US" dirty="0" err="1"/>
              <a:t>te</a:t>
            </a:r>
            <a:r>
              <a:rPr lang="en-US" dirty="0"/>
              <a:t> </a:t>
            </a:r>
            <a:r>
              <a:rPr lang="en-US" dirty="0" err="1"/>
              <a:t>nemen</a:t>
            </a:r>
            <a:r>
              <a:rPr lang="en-US" dirty="0"/>
              <a:t>. </a:t>
            </a:r>
          </a:p>
          <a:p>
            <a:endParaRPr lang="en-US"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429" y="3594719"/>
            <a:ext cx="2664824" cy="2826749"/>
          </a:xfrm>
          <a:prstGeom prst="rect">
            <a:avLst/>
          </a:prstGeom>
        </p:spPr>
      </p:pic>
    </p:spTree>
    <p:extLst>
      <p:ext uri="{BB962C8B-B14F-4D97-AF65-F5344CB8AC3E}">
        <p14:creationId xmlns:p14="http://schemas.microsoft.com/office/powerpoint/2010/main" val="1896738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Nest IQ</a:t>
            </a:r>
          </a:p>
        </p:txBody>
      </p:sp>
      <p:sp>
        <p:nvSpPr>
          <p:cNvPr id="3" name="Tijdelijke aanduiding voor inhoud 2"/>
          <p:cNvSpPr>
            <a:spLocks noGrp="1"/>
          </p:cNvSpPr>
          <p:nvPr>
            <p:ph idx="1"/>
          </p:nvPr>
        </p:nvSpPr>
        <p:spPr/>
        <p:txBody>
          <a:bodyPr/>
          <a:lstStyle/>
          <a:p>
            <a:r>
              <a:rPr lang="nl-NL" dirty="0"/>
              <a:t>Nest IQ is een vorm van consumentenelektronica. Aan de Nest IQ kun je verschillende opties koppelen. Bijvoorbeeld een robotstofzuiger of een lamp met een sensor. De lamp gaat vanzelf aan als iemand in de buurt is. Daarnaast kan Nest IQ een oogje in het zeil houden. Door gezichtsherkenning geeft hij aan als een onbekend iemand in de groep komt. </a:t>
            </a:r>
            <a:endParaRPr lang="en-US"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5792" y="4189458"/>
            <a:ext cx="1976574" cy="1976574"/>
          </a:xfrm>
          <a:prstGeom prst="rect">
            <a:avLst/>
          </a:prstGeom>
        </p:spPr>
      </p:pic>
    </p:spTree>
    <p:extLst>
      <p:ext uri="{BB962C8B-B14F-4D97-AF65-F5344CB8AC3E}">
        <p14:creationId xmlns:p14="http://schemas.microsoft.com/office/powerpoint/2010/main" val="1030017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OBI</a:t>
            </a:r>
          </a:p>
        </p:txBody>
      </p:sp>
      <p:sp>
        <p:nvSpPr>
          <p:cNvPr id="3" name="Tijdelijke aanduiding voor inhoud 2"/>
          <p:cNvSpPr>
            <a:spLocks noGrp="1"/>
          </p:cNvSpPr>
          <p:nvPr>
            <p:ph idx="1"/>
          </p:nvPr>
        </p:nvSpPr>
        <p:spPr/>
        <p:txBody>
          <a:bodyPr/>
          <a:lstStyle/>
          <a:p>
            <a:r>
              <a:rPr lang="nl-NL" dirty="0" err="1"/>
              <a:t>Obi</a:t>
            </a:r>
            <a:r>
              <a:rPr lang="nl-NL" dirty="0"/>
              <a:t> helpt cliënten met eten. De </a:t>
            </a:r>
            <a:r>
              <a:rPr lang="nl-NL" dirty="0" err="1"/>
              <a:t>Obi</a:t>
            </a:r>
            <a:r>
              <a:rPr lang="nl-NL" dirty="0"/>
              <a:t> brengt het eten naar de mond, hierdoor kunnen cliënten zelf bepalen wat, wanneer en hoe snel zij willen eten.</a:t>
            </a:r>
          </a:p>
          <a:p>
            <a:endParaRPr lang="nl-NL" dirty="0"/>
          </a:p>
          <a:p>
            <a:endParaRPr lang="en-US"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1840" y="3394166"/>
            <a:ext cx="5120640" cy="2880360"/>
          </a:xfrm>
          <a:prstGeom prst="rect">
            <a:avLst/>
          </a:prstGeom>
        </p:spPr>
      </p:pic>
    </p:spTree>
    <p:extLst>
      <p:ext uri="{BB962C8B-B14F-4D97-AF65-F5344CB8AC3E}">
        <p14:creationId xmlns:p14="http://schemas.microsoft.com/office/powerpoint/2010/main" val="2779743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Pepper</a:t>
            </a:r>
          </a:p>
        </p:txBody>
      </p:sp>
      <p:sp>
        <p:nvSpPr>
          <p:cNvPr id="3" name="Tijdelijke aanduiding voor inhoud 2"/>
          <p:cNvSpPr>
            <a:spLocks noGrp="1"/>
          </p:cNvSpPr>
          <p:nvPr>
            <p:ph idx="1"/>
          </p:nvPr>
        </p:nvSpPr>
        <p:spPr/>
        <p:txBody>
          <a:bodyPr/>
          <a:lstStyle/>
          <a:p>
            <a:r>
              <a:rPr lang="nl-NL" dirty="0" err="1"/>
              <a:t>Pepper</a:t>
            </a:r>
            <a:r>
              <a:rPr lang="nl-NL" dirty="0"/>
              <a:t> is een grotere sociale robot. Hij kan praten en reageren op antwoorden. </a:t>
            </a:r>
            <a:r>
              <a:rPr lang="nl-NL" dirty="0" err="1"/>
              <a:t>Pepper</a:t>
            </a:r>
            <a:r>
              <a:rPr lang="nl-NL" dirty="0"/>
              <a:t> is ontwikkeld om cliënten gezelschap te houden. Hij helpt cliënten afspraken herinneren en kan korte gesprekjes voeren. </a:t>
            </a:r>
            <a:endParaRPr lang="en-US"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659232"/>
            <a:ext cx="4162697" cy="2341517"/>
          </a:xfrm>
          <a:prstGeom prst="rect">
            <a:avLst/>
          </a:prstGeom>
        </p:spPr>
      </p:pic>
    </p:spTree>
    <p:extLst>
      <p:ext uri="{BB962C8B-B14F-4D97-AF65-F5344CB8AC3E}">
        <p14:creationId xmlns:p14="http://schemas.microsoft.com/office/powerpoint/2010/main" val="2327084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QBI</a:t>
            </a:r>
          </a:p>
        </p:txBody>
      </p:sp>
      <p:sp>
        <p:nvSpPr>
          <p:cNvPr id="3" name="Tijdelijke aanduiding voor inhoud 2"/>
          <p:cNvSpPr>
            <a:spLocks noGrp="1"/>
          </p:cNvSpPr>
          <p:nvPr>
            <p:ph idx="1"/>
          </p:nvPr>
        </p:nvSpPr>
        <p:spPr/>
        <p:txBody>
          <a:bodyPr/>
          <a:lstStyle/>
          <a:p>
            <a:r>
              <a:rPr lang="nl-NL" dirty="0"/>
              <a:t>QBI daagt mensen uit om meer te bewegen. Je bestuurt de QBI met je je armen, benen en heupen, zonder de bal aan te raken. QBI helpt cliënten met hun balans en coördinatie. QBI kan je ook toepassen voor revalidatiezorg.</a:t>
            </a:r>
          </a:p>
          <a:p>
            <a:endParaRPr lang="en-US"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5888" y="3544455"/>
            <a:ext cx="3312523" cy="2396560"/>
          </a:xfrm>
          <a:prstGeom prst="rect">
            <a:avLst/>
          </a:prstGeom>
        </p:spPr>
      </p:pic>
    </p:spTree>
    <p:extLst>
      <p:ext uri="{BB962C8B-B14F-4D97-AF65-F5344CB8AC3E}">
        <p14:creationId xmlns:p14="http://schemas.microsoft.com/office/powerpoint/2010/main" val="855434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Rose</a:t>
            </a:r>
          </a:p>
        </p:txBody>
      </p:sp>
      <p:sp>
        <p:nvSpPr>
          <p:cNvPr id="3" name="Tijdelijke aanduiding voor inhoud 2"/>
          <p:cNvSpPr>
            <a:spLocks noGrp="1"/>
          </p:cNvSpPr>
          <p:nvPr>
            <p:ph idx="1"/>
          </p:nvPr>
        </p:nvSpPr>
        <p:spPr/>
        <p:txBody>
          <a:bodyPr/>
          <a:lstStyle/>
          <a:p>
            <a:pPr marL="0" indent="0">
              <a:buNone/>
            </a:pPr>
            <a:r>
              <a:rPr lang="nl-NL" dirty="0"/>
              <a:t>Robot Rose helpt cliënten bij dagelijkse activiteiten. </a:t>
            </a:r>
          </a:p>
          <a:p>
            <a:pPr marL="0" indent="0">
              <a:buNone/>
            </a:pPr>
            <a:r>
              <a:rPr lang="nl-NL" dirty="0"/>
              <a:t>Ze kan door de robotarm praktische handelingen </a:t>
            </a:r>
          </a:p>
          <a:p>
            <a:pPr marL="0" indent="0">
              <a:buNone/>
            </a:pPr>
            <a:r>
              <a:rPr lang="nl-NL" dirty="0"/>
              <a:t>uitvoeren zoals schoonmaken of een glaasje water geven. </a:t>
            </a:r>
          </a:p>
          <a:p>
            <a:pPr marL="0" indent="0">
              <a:buNone/>
            </a:pPr>
            <a:r>
              <a:rPr lang="nl-NL" dirty="0"/>
              <a:t>Rose kan helpen om cliënten zelfstandiger te maken. </a:t>
            </a:r>
            <a:endParaRPr lang="en-US"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6419" y="1239900"/>
            <a:ext cx="2633105" cy="5214221"/>
          </a:xfrm>
          <a:prstGeom prst="rect">
            <a:avLst/>
          </a:prstGeom>
        </p:spPr>
      </p:pic>
    </p:spTree>
    <p:extLst>
      <p:ext uri="{BB962C8B-B14F-4D97-AF65-F5344CB8AC3E}">
        <p14:creationId xmlns:p14="http://schemas.microsoft.com/office/powerpoint/2010/main" val="3845464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Tessa</a:t>
            </a:r>
          </a:p>
        </p:txBody>
      </p:sp>
      <p:sp>
        <p:nvSpPr>
          <p:cNvPr id="3" name="Tijdelijke aanduiding voor inhoud 2"/>
          <p:cNvSpPr>
            <a:spLocks noGrp="1"/>
          </p:cNvSpPr>
          <p:nvPr>
            <p:ph idx="1"/>
          </p:nvPr>
        </p:nvSpPr>
        <p:spPr/>
        <p:txBody>
          <a:bodyPr/>
          <a:lstStyle/>
          <a:p>
            <a:r>
              <a:rPr lang="nl-NL" dirty="0"/>
              <a:t>Tessa kan cliënten helpen om afspraken te onthouden, ze leest je agenda voor en kan muziek afspelen. Van de deelnemers klinken enthousiaste reacties. Ze is gezellig en heel handig om in te zetten bij ouderen met dementie. Ze kan ook mantelzorgers ontlasten doordat ze mensen herinnert aan hun afspraken</a:t>
            </a:r>
            <a:endParaRPr lang="en-US"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3112" y="3876675"/>
            <a:ext cx="2143125" cy="2143125"/>
          </a:xfrm>
          <a:prstGeom prst="rect">
            <a:avLst/>
          </a:prstGeom>
        </p:spPr>
      </p:pic>
    </p:spTree>
    <p:extLst>
      <p:ext uri="{BB962C8B-B14F-4D97-AF65-F5344CB8AC3E}">
        <p14:creationId xmlns:p14="http://schemas.microsoft.com/office/powerpoint/2010/main" val="4139037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0BD1E0-2547-DC2B-3C0B-DEDBDC530FD6}"/>
              </a:ext>
            </a:extLst>
          </p:cNvPr>
          <p:cNvSpPr>
            <a:spLocks noGrp="1"/>
          </p:cNvSpPr>
          <p:nvPr>
            <p:ph type="title"/>
          </p:nvPr>
        </p:nvSpPr>
        <p:spPr/>
        <p:txBody>
          <a:bodyPr/>
          <a:lstStyle/>
          <a:p>
            <a:r>
              <a:rPr lang="nl-NL" dirty="0"/>
              <a:t>Maar wat is nu jouw rol?</a:t>
            </a:r>
          </a:p>
        </p:txBody>
      </p:sp>
      <p:sp>
        <p:nvSpPr>
          <p:cNvPr id="3" name="Tijdelijke aanduiding voor inhoud 2">
            <a:extLst>
              <a:ext uri="{FF2B5EF4-FFF2-40B4-BE49-F238E27FC236}">
                <a16:creationId xmlns:a16="http://schemas.microsoft.com/office/drawing/2014/main" id="{88C847BB-3761-301C-FD14-58F890076ED4}"/>
              </a:ext>
            </a:extLst>
          </p:cNvPr>
          <p:cNvSpPr>
            <a:spLocks noGrp="1"/>
          </p:cNvSpPr>
          <p:nvPr>
            <p:ph idx="1"/>
          </p:nvPr>
        </p:nvSpPr>
        <p:spPr/>
        <p:txBody>
          <a:bodyPr/>
          <a:lstStyle/>
          <a:p>
            <a:r>
              <a:rPr lang="nl-NL" dirty="0"/>
              <a:t>Veel voorbeeld en mooie technologieën, maar wat is nu jouw rol als verzorgende/ helpende. Wat zou jij in deze maatschappij met al deze mogelijkheden kunnen ( of misschien wel moeten) betekenen?</a:t>
            </a:r>
          </a:p>
          <a:p>
            <a:r>
              <a:rPr lang="nl-NL" dirty="0"/>
              <a:t>Ga hier eens klassikaal over </a:t>
            </a:r>
            <a:r>
              <a:rPr lang="nl-NL" dirty="0" err="1"/>
              <a:t>discussieren</a:t>
            </a:r>
            <a:r>
              <a:rPr lang="nl-NL" dirty="0"/>
              <a:t>!</a:t>
            </a:r>
          </a:p>
        </p:txBody>
      </p:sp>
    </p:spTree>
    <p:extLst>
      <p:ext uri="{BB962C8B-B14F-4D97-AF65-F5344CB8AC3E}">
        <p14:creationId xmlns:p14="http://schemas.microsoft.com/office/powerpoint/2010/main" val="2887754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Waarom zorginnovaties en technologie</a:t>
            </a:r>
            <a:endParaRPr lang="en-US" dirty="0"/>
          </a:p>
        </p:txBody>
      </p:sp>
      <p:sp>
        <p:nvSpPr>
          <p:cNvPr id="3" name="Tijdelijke aanduiding voor inhoud 2"/>
          <p:cNvSpPr>
            <a:spLocks noGrp="1"/>
          </p:cNvSpPr>
          <p:nvPr>
            <p:ph idx="1"/>
          </p:nvPr>
        </p:nvSpPr>
        <p:spPr/>
        <p:txBody>
          <a:bodyPr/>
          <a:lstStyle/>
          <a:p>
            <a:r>
              <a:rPr lang="nl-NL" dirty="0"/>
              <a:t>Innoveren om kwalitatief goede zorg te kunnen blijven leveren</a:t>
            </a:r>
          </a:p>
          <a:p>
            <a:r>
              <a:rPr lang="nl-NL" dirty="0"/>
              <a:t>Duurzaamheid en kwaliteit waarborgen</a:t>
            </a:r>
          </a:p>
          <a:p>
            <a:r>
              <a:rPr lang="nl-NL" dirty="0"/>
              <a:t>Veel verpleeghuizen innoveren op hun eigen eilandje met onvoldoende kennis op het gebied van zorginnovaties en technologie</a:t>
            </a:r>
            <a:endParaRPr lang="en-US" dirty="0"/>
          </a:p>
        </p:txBody>
      </p:sp>
    </p:spTree>
    <p:extLst>
      <p:ext uri="{BB962C8B-B14F-4D97-AF65-F5344CB8AC3E}">
        <p14:creationId xmlns:p14="http://schemas.microsoft.com/office/powerpoint/2010/main" val="347841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437DC-5628-9E2F-F143-A80EC5E999F3}"/>
              </a:ext>
            </a:extLst>
          </p:cNvPr>
          <p:cNvSpPr>
            <a:spLocks noGrp="1"/>
          </p:cNvSpPr>
          <p:nvPr>
            <p:ph type="title"/>
          </p:nvPr>
        </p:nvSpPr>
        <p:spPr/>
        <p:txBody>
          <a:bodyPr/>
          <a:lstStyle/>
          <a:p>
            <a:r>
              <a:rPr lang="en-GB" dirty="0" err="1"/>
              <a:t>Leerdoelen</a:t>
            </a:r>
            <a:r>
              <a:rPr lang="en-GB" dirty="0"/>
              <a:t> </a:t>
            </a:r>
            <a:r>
              <a:rPr lang="en-GB" dirty="0" err="1"/>
              <a:t>formuleren</a:t>
            </a:r>
            <a:endParaRPr lang="en-NL" dirty="0"/>
          </a:p>
        </p:txBody>
      </p:sp>
      <p:sp>
        <p:nvSpPr>
          <p:cNvPr id="3" name="Content Placeholder 2">
            <a:extLst>
              <a:ext uri="{FF2B5EF4-FFF2-40B4-BE49-F238E27FC236}">
                <a16:creationId xmlns:a16="http://schemas.microsoft.com/office/drawing/2014/main" id="{7DE9669C-5F43-4B94-A812-7F180A34D9A5}"/>
              </a:ext>
            </a:extLst>
          </p:cNvPr>
          <p:cNvSpPr>
            <a:spLocks noGrp="1"/>
          </p:cNvSpPr>
          <p:nvPr>
            <p:ph idx="1"/>
          </p:nvPr>
        </p:nvSpPr>
        <p:spPr/>
        <p:txBody>
          <a:bodyPr/>
          <a:lstStyle/>
          <a:p>
            <a:r>
              <a:rPr lang="en-GB" dirty="0" err="1"/>
              <a:t>Formuleer</a:t>
            </a:r>
            <a:r>
              <a:rPr lang="en-GB" dirty="0"/>
              <a:t> </a:t>
            </a:r>
            <a:r>
              <a:rPr lang="en-GB" dirty="0" err="1"/>
              <a:t>minimaal</a:t>
            </a:r>
            <a:r>
              <a:rPr lang="en-GB" dirty="0"/>
              <a:t> 2 </a:t>
            </a:r>
            <a:r>
              <a:rPr lang="en-GB" dirty="0" err="1"/>
              <a:t>leerdoelen</a:t>
            </a:r>
            <a:r>
              <a:rPr lang="en-GB" dirty="0"/>
              <a:t> die </a:t>
            </a:r>
            <a:r>
              <a:rPr lang="en-GB" dirty="0" err="1"/>
              <a:t>jij</a:t>
            </a:r>
            <a:r>
              <a:rPr lang="en-GB" dirty="0"/>
              <a:t> </a:t>
            </a:r>
            <a:r>
              <a:rPr lang="en-GB" dirty="0" err="1"/>
              <a:t>hoopt</a:t>
            </a:r>
            <a:r>
              <a:rPr lang="en-GB" dirty="0"/>
              <a:t> </a:t>
            </a:r>
            <a:r>
              <a:rPr lang="en-GB" dirty="0" err="1"/>
              <a:t>te</a:t>
            </a:r>
            <a:r>
              <a:rPr lang="en-GB" dirty="0"/>
              <a:t> </a:t>
            </a:r>
            <a:r>
              <a:rPr lang="en-GB" dirty="0" err="1"/>
              <a:t>behalen</a:t>
            </a:r>
            <a:r>
              <a:rPr lang="en-GB" dirty="0"/>
              <a:t> </a:t>
            </a:r>
            <a:r>
              <a:rPr lang="en-GB" dirty="0" err="1"/>
              <a:t>aan</a:t>
            </a:r>
            <a:r>
              <a:rPr lang="en-GB" dirty="0"/>
              <a:t> het </a:t>
            </a:r>
            <a:r>
              <a:rPr lang="en-GB" dirty="0" err="1"/>
              <a:t>eind</a:t>
            </a:r>
            <a:r>
              <a:rPr lang="en-GB" dirty="0"/>
              <a:t> van </a:t>
            </a:r>
            <a:r>
              <a:rPr lang="en-GB" dirty="0" err="1"/>
              <a:t>dit</a:t>
            </a:r>
            <a:r>
              <a:rPr lang="en-GB" dirty="0"/>
              <a:t> </a:t>
            </a:r>
            <a:r>
              <a:rPr lang="en-GB" dirty="0" err="1"/>
              <a:t>keuzedeel</a:t>
            </a:r>
            <a:r>
              <a:rPr lang="en-GB" dirty="0"/>
              <a:t>. </a:t>
            </a:r>
          </a:p>
          <a:p>
            <a:endParaRPr lang="en-GB" dirty="0"/>
          </a:p>
          <a:p>
            <a:endParaRPr lang="en-NL" dirty="0"/>
          </a:p>
        </p:txBody>
      </p:sp>
    </p:spTree>
    <p:extLst>
      <p:ext uri="{BB962C8B-B14F-4D97-AF65-F5344CB8AC3E}">
        <p14:creationId xmlns:p14="http://schemas.microsoft.com/office/powerpoint/2010/main" val="3086082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82CCCE-534D-4FC6-BF2B-9BEA2F2BB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BC664B74-EEBB-416C-9D86-AE1FECC02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52000483-C30E-42A1-8569-E1DE1F55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5ACD7E0-6D9A-4803-8B9B-D4602DC48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Rectangle 16">
            <a:extLst>
              <a:ext uri="{FF2B5EF4-FFF2-40B4-BE49-F238E27FC236}">
                <a16:creationId xmlns:a16="http://schemas.microsoft.com/office/drawing/2014/main" id="{C238E92D-87E7-4B27-AD36-0E133005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6D0B958C-B82E-4F4B-945B-6B038D655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1" name="Freeform 5">
            <a:extLst>
              <a:ext uri="{FF2B5EF4-FFF2-40B4-BE49-F238E27FC236}">
                <a16:creationId xmlns:a16="http://schemas.microsoft.com/office/drawing/2014/main" id="{E18F3B2A-BB9B-4FB6-B8A5-2A8E5DB93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el 1">
            <a:extLst>
              <a:ext uri="{FF2B5EF4-FFF2-40B4-BE49-F238E27FC236}">
                <a16:creationId xmlns:a16="http://schemas.microsoft.com/office/drawing/2014/main" id="{373D51EA-9CF6-1902-AAC8-A2D9971B40AB}"/>
              </a:ext>
            </a:extLst>
          </p:cNvPr>
          <p:cNvSpPr>
            <a:spLocks noGrp="1"/>
          </p:cNvSpPr>
          <p:nvPr>
            <p:ph type="title"/>
          </p:nvPr>
        </p:nvSpPr>
        <p:spPr>
          <a:xfrm>
            <a:off x="1154955" y="973667"/>
            <a:ext cx="2942210" cy="4833745"/>
          </a:xfrm>
        </p:spPr>
        <p:txBody>
          <a:bodyPr>
            <a:normAutofit/>
          </a:bodyPr>
          <a:lstStyle/>
          <a:p>
            <a:r>
              <a:rPr lang="nl-NL">
                <a:solidFill>
                  <a:srgbClr val="EBEBEB"/>
                </a:solidFill>
              </a:rPr>
              <a:t>Het keuzedeel</a:t>
            </a:r>
          </a:p>
        </p:txBody>
      </p:sp>
      <p:sp>
        <p:nvSpPr>
          <p:cNvPr id="23" name="Rectangle 22">
            <a:extLst>
              <a:ext uri="{FF2B5EF4-FFF2-40B4-BE49-F238E27FC236}">
                <a16:creationId xmlns:a16="http://schemas.microsoft.com/office/drawing/2014/main" id="{C4164AEF-861B-41D1-9ED5-B81051DA7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Tijdelijke aanduiding voor inhoud 2">
            <a:extLst>
              <a:ext uri="{FF2B5EF4-FFF2-40B4-BE49-F238E27FC236}">
                <a16:creationId xmlns:a16="http://schemas.microsoft.com/office/drawing/2014/main" id="{CEEB54C4-8838-1BCD-9846-816E092D2413}"/>
              </a:ext>
            </a:extLst>
          </p:cNvPr>
          <p:cNvGraphicFramePr>
            <a:graphicFrameLocks noGrp="1"/>
          </p:cNvGraphicFramePr>
          <p:nvPr>
            <p:ph idx="1"/>
            <p:extLst>
              <p:ext uri="{D42A27DB-BD31-4B8C-83A1-F6EECF244321}">
                <p14:modId xmlns:p14="http://schemas.microsoft.com/office/powerpoint/2010/main" val="760808292"/>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5908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DB71D7F9-C3CF-4185-A787-4CAC80A5E9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58000"/>
            <a:chOff x="-1588" y="0"/>
            <a:chExt cx="12193588" cy="6858000"/>
          </a:xfrm>
        </p:grpSpPr>
        <p:sp>
          <p:nvSpPr>
            <p:cNvPr id="1032" name="Rectangle 1031">
              <a:extLst>
                <a:ext uri="{FF2B5EF4-FFF2-40B4-BE49-F238E27FC236}">
                  <a16:creationId xmlns:a16="http://schemas.microsoft.com/office/drawing/2014/main" id="{F7A3D4D8-2CC9-41EF-AF49-2B9300303E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33" name="Freeform 5">
              <a:extLst>
                <a:ext uri="{FF2B5EF4-FFF2-40B4-BE49-F238E27FC236}">
                  <a16:creationId xmlns:a16="http://schemas.microsoft.com/office/drawing/2014/main" id="{28D4051A-CA9F-4856-BC5B-6466F92138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1588"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8412A325-9846-0986-2DE7-79D3DDB532AD}"/>
              </a:ext>
            </a:extLst>
          </p:cNvPr>
          <p:cNvSpPr>
            <a:spLocks noGrp="1"/>
          </p:cNvSpPr>
          <p:nvPr>
            <p:ph type="title"/>
          </p:nvPr>
        </p:nvSpPr>
        <p:spPr>
          <a:xfrm>
            <a:off x="639098" y="629265"/>
            <a:ext cx="3421623" cy="5601210"/>
          </a:xfrm>
        </p:spPr>
        <p:txBody>
          <a:bodyPr>
            <a:normAutofit/>
          </a:bodyPr>
          <a:lstStyle/>
          <a:p>
            <a:r>
              <a:rPr lang="en-US" sz="4000"/>
              <a:t>Opdrachten</a:t>
            </a:r>
            <a:endParaRPr lang="en-NL" sz="4000"/>
          </a:p>
        </p:txBody>
      </p:sp>
      <p:sp>
        <p:nvSpPr>
          <p:cNvPr id="3" name="Content Placeholder 2">
            <a:extLst>
              <a:ext uri="{FF2B5EF4-FFF2-40B4-BE49-F238E27FC236}">
                <a16:creationId xmlns:a16="http://schemas.microsoft.com/office/drawing/2014/main" id="{97C618F2-9225-905F-0509-F27A0C4A760E}"/>
              </a:ext>
            </a:extLst>
          </p:cNvPr>
          <p:cNvSpPr>
            <a:spLocks noGrp="1"/>
          </p:cNvSpPr>
          <p:nvPr>
            <p:ph idx="1"/>
          </p:nvPr>
        </p:nvSpPr>
        <p:spPr>
          <a:xfrm>
            <a:off x="4719483" y="629265"/>
            <a:ext cx="6813755" cy="3811740"/>
          </a:xfrm>
        </p:spPr>
        <p:txBody>
          <a:bodyPr anchor="ctr">
            <a:normAutofit/>
          </a:bodyPr>
          <a:lstStyle/>
          <a:p>
            <a:r>
              <a:rPr lang="en-US" dirty="0" err="1">
                <a:solidFill>
                  <a:schemeClr val="bg1"/>
                </a:solidFill>
              </a:rPr>
              <a:t>Een</a:t>
            </a:r>
            <a:r>
              <a:rPr lang="en-US" dirty="0">
                <a:solidFill>
                  <a:schemeClr val="bg1"/>
                </a:solidFill>
              </a:rPr>
              <a:t> </a:t>
            </a:r>
            <a:r>
              <a:rPr lang="en-US" dirty="0" err="1">
                <a:solidFill>
                  <a:schemeClr val="bg1"/>
                </a:solidFill>
              </a:rPr>
              <a:t>rondleiding</a:t>
            </a:r>
            <a:r>
              <a:rPr lang="en-US" dirty="0">
                <a:solidFill>
                  <a:schemeClr val="bg1"/>
                </a:solidFill>
              </a:rPr>
              <a:t> door de wiki</a:t>
            </a:r>
          </a:p>
          <a:p>
            <a:r>
              <a:rPr lang="en-US" dirty="0" err="1">
                <a:solidFill>
                  <a:schemeClr val="bg1"/>
                </a:solidFill>
              </a:rPr>
              <a:t>Uitleg</a:t>
            </a:r>
            <a:r>
              <a:rPr lang="en-US" dirty="0">
                <a:solidFill>
                  <a:schemeClr val="bg1"/>
                </a:solidFill>
              </a:rPr>
              <a:t> over de </a:t>
            </a:r>
            <a:r>
              <a:rPr lang="en-US" dirty="0" err="1">
                <a:solidFill>
                  <a:schemeClr val="bg1"/>
                </a:solidFill>
              </a:rPr>
              <a:t>opdrachten</a:t>
            </a:r>
            <a:endParaRPr lang="en-US" dirty="0">
              <a:solidFill>
                <a:schemeClr val="bg1"/>
              </a:solidFill>
            </a:endParaRPr>
          </a:p>
          <a:p>
            <a:r>
              <a:rPr lang="en-US" dirty="0" err="1">
                <a:solidFill>
                  <a:schemeClr val="bg1"/>
                </a:solidFill>
              </a:rPr>
              <a:t>Uitleg</a:t>
            </a:r>
            <a:r>
              <a:rPr lang="en-US" dirty="0">
                <a:solidFill>
                  <a:schemeClr val="bg1"/>
                </a:solidFill>
              </a:rPr>
              <a:t> over de </a:t>
            </a:r>
            <a:r>
              <a:rPr lang="en-US" dirty="0" err="1">
                <a:solidFill>
                  <a:schemeClr val="bg1"/>
                </a:solidFill>
              </a:rPr>
              <a:t>eindopdracht</a:t>
            </a:r>
            <a:r>
              <a:rPr lang="en-US" dirty="0">
                <a:solidFill>
                  <a:schemeClr val="bg1"/>
                </a:solidFill>
              </a:rPr>
              <a:t> ( casus)</a:t>
            </a:r>
          </a:p>
          <a:p>
            <a:endParaRPr lang="en-NL" dirty="0">
              <a:solidFill>
                <a:schemeClr val="bg1"/>
              </a:solidFill>
            </a:endParaRPr>
          </a:p>
        </p:txBody>
      </p:sp>
      <p:sp>
        <p:nvSpPr>
          <p:cNvPr id="1035" name="Rectangle 1034">
            <a:extLst>
              <a:ext uri="{FF2B5EF4-FFF2-40B4-BE49-F238E27FC236}">
                <a16:creationId xmlns:a16="http://schemas.microsoft.com/office/drawing/2014/main" id="{D8B83461-3D44-4B22-BF2D-725D75C54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026" name="Picture 2" descr="Portaal:Onderwijs - Wikipedia">
            <a:extLst>
              <a:ext uri="{FF2B5EF4-FFF2-40B4-BE49-F238E27FC236}">
                <a16:creationId xmlns:a16="http://schemas.microsoft.com/office/drawing/2014/main" id="{D921A630-DF35-8F95-91FD-F8557194E1B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19485" y="4552335"/>
            <a:ext cx="6454384" cy="1678140"/>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9336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82CCCE-534D-4FC6-BF2B-9BEA2F2BB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BC664B74-EEBB-416C-9D86-AE1FECC02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52000483-C30E-42A1-8569-E1DE1F55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5ACD7E0-6D9A-4803-8B9B-D4602DC48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Rectangle 16">
            <a:extLst>
              <a:ext uri="{FF2B5EF4-FFF2-40B4-BE49-F238E27FC236}">
                <a16:creationId xmlns:a16="http://schemas.microsoft.com/office/drawing/2014/main" id="{C238E92D-87E7-4B27-AD36-0E133005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6D0B958C-B82E-4F4B-945B-6B038D655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1" name="Freeform 5">
            <a:extLst>
              <a:ext uri="{FF2B5EF4-FFF2-40B4-BE49-F238E27FC236}">
                <a16:creationId xmlns:a16="http://schemas.microsoft.com/office/drawing/2014/main" id="{E18F3B2A-BB9B-4FB6-B8A5-2A8E5DB93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07C480E3-514C-9A99-8C4F-725FA4E11183}"/>
              </a:ext>
            </a:extLst>
          </p:cNvPr>
          <p:cNvSpPr>
            <a:spLocks noGrp="1"/>
          </p:cNvSpPr>
          <p:nvPr>
            <p:ph type="title"/>
          </p:nvPr>
        </p:nvSpPr>
        <p:spPr>
          <a:xfrm>
            <a:off x="1154955" y="973667"/>
            <a:ext cx="2942210" cy="4833745"/>
          </a:xfrm>
        </p:spPr>
        <p:txBody>
          <a:bodyPr>
            <a:normAutofit/>
          </a:bodyPr>
          <a:lstStyle/>
          <a:p>
            <a:r>
              <a:rPr lang="en-US" sz="3100">
                <a:solidFill>
                  <a:srgbClr val="EBEBEB"/>
                </a:solidFill>
              </a:rPr>
              <a:t>Masterclasses en examen</a:t>
            </a:r>
            <a:endParaRPr lang="en-NL" sz="3100">
              <a:solidFill>
                <a:srgbClr val="EBEBEB"/>
              </a:solidFill>
            </a:endParaRPr>
          </a:p>
        </p:txBody>
      </p:sp>
      <p:sp>
        <p:nvSpPr>
          <p:cNvPr id="23" name="Rectangle 22">
            <a:extLst>
              <a:ext uri="{FF2B5EF4-FFF2-40B4-BE49-F238E27FC236}">
                <a16:creationId xmlns:a16="http://schemas.microsoft.com/office/drawing/2014/main" id="{C4164AEF-861B-41D1-9ED5-B81051DA7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07029B5C-D008-5897-BD3E-48D8108144EE}"/>
              </a:ext>
            </a:extLst>
          </p:cNvPr>
          <p:cNvGraphicFramePr>
            <a:graphicFrameLocks noGrp="1"/>
          </p:cNvGraphicFramePr>
          <p:nvPr>
            <p:ph idx="1"/>
            <p:extLst>
              <p:ext uri="{D42A27DB-BD31-4B8C-83A1-F6EECF244321}">
                <p14:modId xmlns:p14="http://schemas.microsoft.com/office/powerpoint/2010/main" val="615388062"/>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91039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A2FC4F8C-DCFB-41A7-9587-B6E49A2040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2056" name="Rectangle 2055">
              <a:extLst>
                <a:ext uri="{FF2B5EF4-FFF2-40B4-BE49-F238E27FC236}">
                  <a16:creationId xmlns:a16="http://schemas.microsoft.com/office/drawing/2014/main" id="{8CB8134D-DAA6-44DB-9A7B-8D5B04711D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57" name="Oval 2056">
              <a:extLst>
                <a:ext uri="{FF2B5EF4-FFF2-40B4-BE49-F238E27FC236}">
                  <a16:creationId xmlns:a16="http://schemas.microsoft.com/office/drawing/2014/main" id="{25AD0F1C-BC8E-4CB4-BAC4-8F33C36F6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58" name="Oval 2057">
              <a:extLst>
                <a:ext uri="{FF2B5EF4-FFF2-40B4-BE49-F238E27FC236}">
                  <a16:creationId xmlns:a16="http://schemas.microsoft.com/office/drawing/2014/main" id="{581087E9-D266-4B08-AAB1-F7439DF652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59" name="Oval 2058">
              <a:extLst>
                <a:ext uri="{FF2B5EF4-FFF2-40B4-BE49-F238E27FC236}">
                  <a16:creationId xmlns:a16="http://schemas.microsoft.com/office/drawing/2014/main" id="{64A2B069-C853-43DD-8CC0-7CE6F331A7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60" name="Rectangle 2059">
              <a:extLst>
                <a:ext uri="{FF2B5EF4-FFF2-40B4-BE49-F238E27FC236}">
                  <a16:creationId xmlns:a16="http://schemas.microsoft.com/office/drawing/2014/main" id="{7DDD86E2-5424-44EC-A189-3E2DDD38D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61" name="Freeform 5">
              <a:extLst>
                <a:ext uri="{FF2B5EF4-FFF2-40B4-BE49-F238E27FC236}">
                  <a16:creationId xmlns:a16="http://schemas.microsoft.com/office/drawing/2014/main" id="{4F8CFC5E-B977-45D3-A7A8-A4EDF8C88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62" name="Freeform 5">
              <a:extLst>
                <a:ext uri="{FF2B5EF4-FFF2-40B4-BE49-F238E27FC236}">
                  <a16:creationId xmlns:a16="http://schemas.microsoft.com/office/drawing/2014/main" id="{A347F91F-7A0C-4FD7-AC29-DCAF67A2E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63" name="Freeform 5">
              <a:extLst>
                <a:ext uri="{FF2B5EF4-FFF2-40B4-BE49-F238E27FC236}">
                  <a16:creationId xmlns:a16="http://schemas.microsoft.com/office/drawing/2014/main" id="{1FD264AA-C656-4350-AD8E-3E13639C02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el 1">
            <a:extLst>
              <a:ext uri="{FF2B5EF4-FFF2-40B4-BE49-F238E27FC236}">
                <a16:creationId xmlns:a16="http://schemas.microsoft.com/office/drawing/2014/main" id="{4811D850-FBB4-5189-3C1F-6611CC21DB11}"/>
              </a:ext>
            </a:extLst>
          </p:cNvPr>
          <p:cNvSpPr>
            <a:spLocks noGrp="1"/>
          </p:cNvSpPr>
          <p:nvPr>
            <p:ph type="title"/>
          </p:nvPr>
        </p:nvSpPr>
        <p:spPr>
          <a:xfrm>
            <a:off x="1154955" y="973668"/>
            <a:ext cx="3178260" cy="1020232"/>
          </a:xfrm>
        </p:spPr>
        <p:txBody>
          <a:bodyPr>
            <a:normAutofit fontScale="90000"/>
          </a:bodyPr>
          <a:lstStyle/>
          <a:p>
            <a:r>
              <a:rPr lang="nl-NL" dirty="0"/>
              <a:t>Vragen over de opbouw van het keuzedeel</a:t>
            </a:r>
          </a:p>
        </p:txBody>
      </p:sp>
      <p:sp>
        <p:nvSpPr>
          <p:cNvPr id="3" name="Tijdelijke aanduiding voor inhoud 2">
            <a:extLst>
              <a:ext uri="{FF2B5EF4-FFF2-40B4-BE49-F238E27FC236}">
                <a16:creationId xmlns:a16="http://schemas.microsoft.com/office/drawing/2014/main" id="{0EC266F5-658E-01AD-F2DC-58858B6E8A68}"/>
              </a:ext>
            </a:extLst>
          </p:cNvPr>
          <p:cNvSpPr>
            <a:spLocks noGrp="1"/>
          </p:cNvSpPr>
          <p:nvPr>
            <p:ph idx="1"/>
          </p:nvPr>
        </p:nvSpPr>
        <p:spPr>
          <a:xfrm>
            <a:off x="1331259" y="2965980"/>
            <a:ext cx="2957422" cy="3053819"/>
          </a:xfrm>
        </p:spPr>
        <p:txBody>
          <a:bodyPr>
            <a:normAutofit/>
          </a:bodyPr>
          <a:lstStyle/>
          <a:p>
            <a:pPr marL="0" indent="0">
              <a:buNone/>
            </a:pPr>
            <a:r>
              <a:rPr lang="nl-NL" dirty="0">
                <a:solidFill>
                  <a:schemeClr val="bg1"/>
                </a:solidFill>
              </a:rPr>
              <a:t>Kun je de wiki openen?</a:t>
            </a:r>
          </a:p>
          <a:p>
            <a:pPr marL="0" indent="0">
              <a:buNone/>
            </a:pPr>
            <a:r>
              <a:rPr lang="nl-NL" dirty="0">
                <a:solidFill>
                  <a:schemeClr val="bg1"/>
                </a:solidFill>
              </a:rPr>
              <a:t>Weet je wat de bedoeling is van het keuzedeel?</a:t>
            </a:r>
          </a:p>
          <a:p>
            <a:pPr marL="0" indent="0">
              <a:buNone/>
            </a:pPr>
            <a:r>
              <a:rPr lang="nl-NL" dirty="0">
                <a:solidFill>
                  <a:schemeClr val="bg1"/>
                </a:solidFill>
              </a:rPr>
              <a:t>Weet je de belangrijke data en afspraken hierover?</a:t>
            </a:r>
          </a:p>
          <a:p>
            <a:pPr marL="0" indent="0">
              <a:buNone/>
            </a:pPr>
            <a:r>
              <a:rPr lang="nl-NL" dirty="0">
                <a:solidFill>
                  <a:schemeClr val="bg1"/>
                </a:solidFill>
              </a:rPr>
              <a:t>Zijn er nog andere vragen?</a:t>
            </a:r>
          </a:p>
          <a:p>
            <a:endParaRPr lang="nl-NL" dirty="0">
              <a:solidFill>
                <a:schemeClr val="bg1"/>
              </a:solidFill>
            </a:endParaRPr>
          </a:p>
        </p:txBody>
      </p:sp>
      <p:pic>
        <p:nvPicPr>
          <p:cNvPr id="2050" name="Picture 2" descr="Ongerust Gemaakte Mens En Vraagtekens 3d Illustratie Stock Illustratie -  Illustration of besluiten, problemen: 85187917">
            <a:extLst>
              <a:ext uri="{FF2B5EF4-FFF2-40B4-BE49-F238E27FC236}">
                <a16:creationId xmlns:a16="http://schemas.microsoft.com/office/drawing/2014/main" id="{2DCC35C1-99F2-1659-F9FF-89E7364CC17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50790" y="803751"/>
            <a:ext cx="6219036" cy="5250498"/>
          </a:xfrm>
          <a:prstGeom prst="rect">
            <a:avLst/>
          </a:prstGeom>
          <a:noFill/>
          <a:extLst>
            <a:ext uri="{909E8E84-426E-40DD-AFC4-6F175D3DCCD1}">
              <a14:hiddenFill xmlns:a14="http://schemas.microsoft.com/office/drawing/2010/main">
                <a:solidFill>
                  <a:srgbClr val="FFFFFF"/>
                </a:solidFill>
              </a14:hiddenFill>
            </a:ext>
          </a:extLst>
        </p:spPr>
      </p:pic>
      <p:sp>
        <p:nvSpPr>
          <p:cNvPr id="2065" name="Rectangle 2064">
            <a:extLst>
              <a:ext uri="{FF2B5EF4-FFF2-40B4-BE49-F238E27FC236}">
                <a16:creationId xmlns:a16="http://schemas.microsoft.com/office/drawing/2014/main" id="{C4EF29AB-620C-4783-9B23-EACEB54D7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878197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5FC78-505F-448B-22BC-067D18A51580}"/>
              </a:ext>
            </a:extLst>
          </p:cNvPr>
          <p:cNvSpPr>
            <a:spLocks noGrp="1"/>
          </p:cNvSpPr>
          <p:nvPr>
            <p:ph type="title"/>
          </p:nvPr>
        </p:nvSpPr>
        <p:spPr/>
        <p:txBody>
          <a:bodyPr/>
          <a:lstStyle/>
          <a:p>
            <a:r>
              <a:rPr lang="en-US" dirty="0" err="1"/>
              <a:t>Leerdoelen</a:t>
            </a:r>
            <a:endParaRPr lang="en-NL" dirty="0"/>
          </a:p>
        </p:txBody>
      </p:sp>
      <p:sp>
        <p:nvSpPr>
          <p:cNvPr id="3" name="Content Placeholder 2">
            <a:extLst>
              <a:ext uri="{FF2B5EF4-FFF2-40B4-BE49-F238E27FC236}">
                <a16:creationId xmlns:a16="http://schemas.microsoft.com/office/drawing/2014/main" id="{62A1D512-E668-280C-AA49-6BDDA78901FE}"/>
              </a:ext>
            </a:extLst>
          </p:cNvPr>
          <p:cNvSpPr>
            <a:spLocks noGrp="1"/>
          </p:cNvSpPr>
          <p:nvPr>
            <p:ph idx="1"/>
          </p:nvPr>
        </p:nvSpPr>
        <p:spPr/>
        <p:txBody>
          <a:bodyPr/>
          <a:lstStyle/>
          <a:p>
            <a:r>
              <a:rPr lang="en-US" dirty="0" err="1"/>
              <a:t>Formuleer</a:t>
            </a:r>
            <a:r>
              <a:rPr lang="en-US" dirty="0"/>
              <a:t> </a:t>
            </a:r>
            <a:r>
              <a:rPr lang="en-US" dirty="0" err="1"/>
              <a:t>minimaal</a:t>
            </a:r>
            <a:r>
              <a:rPr lang="en-US" dirty="0"/>
              <a:t> 2 </a:t>
            </a:r>
            <a:r>
              <a:rPr lang="en-US" dirty="0" err="1"/>
              <a:t>leerdoelen</a:t>
            </a:r>
            <a:r>
              <a:rPr lang="en-US" dirty="0"/>
              <a:t> die </a:t>
            </a:r>
            <a:r>
              <a:rPr lang="en-US" dirty="0" err="1"/>
              <a:t>jij</a:t>
            </a:r>
            <a:r>
              <a:rPr lang="en-US" dirty="0"/>
              <a:t> </a:t>
            </a:r>
            <a:r>
              <a:rPr lang="en-US" dirty="0" err="1"/>
              <a:t>behaald</a:t>
            </a:r>
            <a:r>
              <a:rPr lang="en-US" dirty="0"/>
              <a:t> </a:t>
            </a:r>
            <a:r>
              <a:rPr lang="en-US" dirty="0" err="1"/>
              <a:t>zou</a:t>
            </a:r>
            <a:r>
              <a:rPr lang="en-US" dirty="0"/>
              <a:t> </a:t>
            </a:r>
            <a:r>
              <a:rPr lang="en-US" dirty="0" err="1"/>
              <a:t>willen</a:t>
            </a:r>
            <a:r>
              <a:rPr lang="en-US" dirty="0"/>
              <a:t> </a:t>
            </a:r>
            <a:r>
              <a:rPr lang="en-US" dirty="0" err="1"/>
              <a:t>hebben</a:t>
            </a:r>
            <a:r>
              <a:rPr lang="en-US" dirty="0"/>
              <a:t> </a:t>
            </a:r>
            <a:r>
              <a:rPr lang="en-US" dirty="0" err="1"/>
              <a:t>aan</a:t>
            </a:r>
            <a:r>
              <a:rPr lang="en-US" dirty="0"/>
              <a:t> het </a:t>
            </a:r>
            <a:r>
              <a:rPr lang="en-US" dirty="0" err="1"/>
              <a:t>einde</a:t>
            </a:r>
            <a:r>
              <a:rPr lang="en-US" dirty="0"/>
              <a:t> van het </a:t>
            </a:r>
            <a:r>
              <a:rPr lang="en-US" dirty="0" err="1"/>
              <a:t>keuzedeel</a:t>
            </a:r>
            <a:r>
              <a:rPr lang="en-US" dirty="0"/>
              <a:t>. </a:t>
            </a:r>
            <a:r>
              <a:rPr lang="en-US" dirty="0" err="1"/>
              <a:t>Formuleer</a:t>
            </a:r>
            <a:r>
              <a:rPr lang="en-US" dirty="0"/>
              <a:t> </a:t>
            </a:r>
            <a:r>
              <a:rPr lang="en-US" dirty="0" err="1"/>
              <a:t>deze</a:t>
            </a:r>
            <a:r>
              <a:rPr lang="en-US" dirty="0"/>
              <a:t> SMART.</a:t>
            </a:r>
          </a:p>
          <a:p>
            <a:r>
              <a:rPr lang="en-US" dirty="0"/>
              <a:t>30 </a:t>
            </a:r>
            <a:r>
              <a:rPr lang="en-US" dirty="0" err="1"/>
              <a:t>minuten</a:t>
            </a:r>
            <a:r>
              <a:rPr lang="en-US" dirty="0"/>
              <a:t>, </a:t>
            </a:r>
            <a:r>
              <a:rPr lang="en-US" dirty="0" err="1"/>
              <a:t>daarna</a:t>
            </a:r>
            <a:r>
              <a:rPr lang="en-US" dirty="0"/>
              <a:t> </a:t>
            </a:r>
            <a:r>
              <a:rPr lang="en-US" dirty="0" err="1"/>
              <a:t>nabespreken</a:t>
            </a:r>
            <a:endParaRPr lang="en-US" dirty="0"/>
          </a:p>
          <a:p>
            <a:endParaRPr lang="en-NL" dirty="0"/>
          </a:p>
        </p:txBody>
      </p:sp>
    </p:spTree>
    <p:extLst>
      <p:ext uri="{BB962C8B-B14F-4D97-AF65-F5344CB8AC3E}">
        <p14:creationId xmlns:p14="http://schemas.microsoft.com/office/powerpoint/2010/main" val="1819089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3BA6F-7D2C-C34E-BBF4-C153B66471D7}"/>
              </a:ext>
            </a:extLst>
          </p:cNvPr>
          <p:cNvSpPr>
            <a:spLocks noGrp="1"/>
          </p:cNvSpPr>
          <p:nvPr>
            <p:ph type="title"/>
          </p:nvPr>
        </p:nvSpPr>
        <p:spPr/>
        <p:txBody>
          <a:bodyPr/>
          <a:lstStyle/>
          <a:p>
            <a:r>
              <a:rPr lang="en-GB" dirty="0" err="1"/>
              <a:t>Visie</a:t>
            </a:r>
            <a:r>
              <a:rPr lang="en-GB" dirty="0"/>
              <a:t> </a:t>
            </a:r>
            <a:r>
              <a:rPr lang="en-GB" dirty="0" err="1"/>
              <a:t>formuleren</a:t>
            </a:r>
            <a:endParaRPr lang="en-NL" dirty="0"/>
          </a:p>
        </p:txBody>
      </p:sp>
      <p:sp>
        <p:nvSpPr>
          <p:cNvPr id="3" name="Content Placeholder 2">
            <a:extLst>
              <a:ext uri="{FF2B5EF4-FFF2-40B4-BE49-F238E27FC236}">
                <a16:creationId xmlns:a16="http://schemas.microsoft.com/office/drawing/2014/main" id="{62DC00E2-4AB3-D141-5E32-9B01207CDC16}"/>
              </a:ext>
            </a:extLst>
          </p:cNvPr>
          <p:cNvSpPr>
            <a:spLocks noGrp="1"/>
          </p:cNvSpPr>
          <p:nvPr>
            <p:ph idx="1"/>
          </p:nvPr>
        </p:nvSpPr>
        <p:spPr/>
        <p:txBody>
          <a:bodyPr/>
          <a:lstStyle/>
          <a:p>
            <a:r>
              <a:rPr lang="en-GB" dirty="0"/>
              <a:t>Begin van </a:t>
            </a:r>
            <a:r>
              <a:rPr lang="en-GB" dirty="0" err="1"/>
              <a:t>opdracht</a:t>
            </a:r>
            <a:r>
              <a:rPr lang="en-GB" dirty="0"/>
              <a:t> 1, het </a:t>
            </a:r>
            <a:r>
              <a:rPr lang="en-GB" dirty="0" err="1"/>
              <a:t>formuleren</a:t>
            </a:r>
            <a:r>
              <a:rPr lang="en-GB" dirty="0"/>
              <a:t> van </a:t>
            </a:r>
            <a:r>
              <a:rPr lang="en-GB" dirty="0" err="1"/>
              <a:t>een</a:t>
            </a:r>
            <a:r>
              <a:rPr lang="en-GB" dirty="0"/>
              <a:t> </a:t>
            </a:r>
            <a:r>
              <a:rPr lang="en-GB" dirty="0" err="1"/>
              <a:t>visie</a:t>
            </a:r>
            <a:r>
              <a:rPr lang="en-GB" dirty="0"/>
              <a:t>. </a:t>
            </a:r>
            <a:endParaRPr lang="en-NL" dirty="0"/>
          </a:p>
        </p:txBody>
      </p:sp>
    </p:spTree>
    <p:extLst>
      <p:ext uri="{BB962C8B-B14F-4D97-AF65-F5344CB8AC3E}">
        <p14:creationId xmlns:p14="http://schemas.microsoft.com/office/powerpoint/2010/main" val="17027715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848F0-834B-788A-D38D-443126F36093}"/>
              </a:ext>
            </a:extLst>
          </p:cNvPr>
          <p:cNvSpPr>
            <a:spLocks noGrp="1"/>
          </p:cNvSpPr>
          <p:nvPr>
            <p:ph type="title"/>
          </p:nvPr>
        </p:nvSpPr>
        <p:spPr/>
        <p:txBody>
          <a:bodyPr/>
          <a:lstStyle/>
          <a:p>
            <a:r>
              <a:rPr lang="en-US" dirty="0" err="1"/>
              <a:t>Afronding</a:t>
            </a:r>
            <a:r>
              <a:rPr lang="en-US" dirty="0"/>
              <a:t> </a:t>
            </a:r>
            <a:endParaRPr lang="en-NL" dirty="0"/>
          </a:p>
        </p:txBody>
      </p:sp>
      <p:sp>
        <p:nvSpPr>
          <p:cNvPr id="3" name="Content Placeholder 2">
            <a:extLst>
              <a:ext uri="{FF2B5EF4-FFF2-40B4-BE49-F238E27FC236}">
                <a16:creationId xmlns:a16="http://schemas.microsoft.com/office/drawing/2014/main" id="{D77583CB-4259-4934-3B61-A5EA347F4866}"/>
              </a:ext>
            </a:extLst>
          </p:cNvPr>
          <p:cNvSpPr>
            <a:spLocks noGrp="1"/>
          </p:cNvSpPr>
          <p:nvPr>
            <p:ph idx="1"/>
          </p:nvPr>
        </p:nvSpPr>
        <p:spPr/>
        <p:txBody>
          <a:bodyPr/>
          <a:lstStyle/>
          <a:p>
            <a:endParaRPr lang="en-NL"/>
          </a:p>
        </p:txBody>
      </p:sp>
    </p:spTree>
    <p:extLst>
      <p:ext uri="{BB962C8B-B14F-4D97-AF65-F5344CB8AC3E}">
        <p14:creationId xmlns:p14="http://schemas.microsoft.com/office/powerpoint/2010/main" val="2801119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11 technologische veranderingen in de gezondheidszorg</a:t>
            </a:r>
            <a:endParaRPr lang="en-US" dirty="0"/>
          </a:p>
        </p:txBody>
      </p:sp>
      <p:sp>
        <p:nvSpPr>
          <p:cNvPr id="3" name="Tijdelijke aanduiding voor inhoud 2"/>
          <p:cNvSpPr>
            <a:spLocks noGrp="1"/>
          </p:cNvSpPr>
          <p:nvPr>
            <p:ph idx="1"/>
          </p:nvPr>
        </p:nvSpPr>
        <p:spPr/>
        <p:txBody>
          <a:bodyPr>
            <a:normAutofit fontScale="85000" lnSpcReduction="20000"/>
          </a:bodyPr>
          <a:lstStyle/>
          <a:p>
            <a:pPr>
              <a:buAutoNum type="arabicPeriod"/>
            </a:pPr>
            <a:r>
              <a:rPr lang="nl-NL" dirty="0"/>
              <a:t>Overal computers</a:t>
            </a:r>
          </a:p>
          <a:p>
            <a:pPr>
              <a:buAutoNum type="arabicPeriod"/>
            </a:pPr>
            <a:r>
              <a:rPr lang="nl-NL" dirty="0"/>
              <a:t>Internet</a:t>
            </a:r>
          </a:p>
          <a:p>
            <a:pPr>
              <a:buAutoNum type="arabicPeriod"/>
            </a:pPr>
            <a:r>
              <a:rPr lang="nl-NL" dirty="0"/>
              <a:t>Alles smart</a:t>
            </a:r>
          </a:p>
          <a:p>
            <a:pPr>
              <a:buAutoNum type="arabicPeriod"/>
            </a:pPr>
            <a:r>
              <a:rPr lang="nl-NL" dirty="0"/>
              <a:t>Security</a:t>
            </a:r>
          </a:p>
          <a:p>
            <a:pPr>
              <a:buAutoNum type="arabicPeriod"/>
            </a:pPr>
            <a:r>
              <a:rPr lang="nl-NL" dirty="0"/>
              <a:t>Verschuiving naar de consumentenmarkt</a:t>
            </a:r>
          </a:p>
          <a:p>
            <a:pPr>
              <a:buAutoNum type="arabicPeriod"/>
            </a:pPr>
            <a:r>
              <a:rPr lang="nl-NL" dirty="0"/>
              <a:t>Doe-het-zelf</a:t>
            </a:r>
          </a:p>
          <a:p>
            <a:pPr>
              <a:buAutoNum type="arabicPeriod"/>
            </a:pPr>
            <a:r>
              <a:rPr lang="nl-NL" dirty="0"/>
              <a:t>Zelfmetingen</a:t>
            </a:r>
          </a:p>
          <a:p>
            <a:pPr>
              <a:buAutoNum type="arabicPeriod"/>
            </a:pPr>
            <a:r>
              <a:rPr lang="nl-NL" dirty="0"/>
              <a:t>Big data</a:t>
            </a:r>
          </a:p>
          <a:p>
            <a:pPr>
              <a:buAutoNum type="arabicPeriod"/>
            </a:pPr>
            <a:r>
              <a:rPr lang="nl-NL" dirty="0"/>
              <a:t>Privacy</a:t>
            </a:r>
          </a:p>
          <a:p>
            <a:pPr>
              <a:buAutoNum type="arabicPeriod"/>
            </a:pPr>
            <a:r>
              <a:rPr lang="nl-NL" dirty="0"/>
              <a:t>3D </a:t>
            </a:r>
            <a:r>
              <a:rPr lang="nl-NL" dirty="0" err="1"/>
              <a:t>printing</a:t>
            </a:r>
            <a:endParaRPr lang="nl-NL" dirty="0"/>
          </a:p>
          <a:p>
            <a:pPr>
              <a:buAutoNum type="arabicPeriod"/>
            </a:pPr>
            <a:r>
              <a:rPr lang="nl-NL" dirty="0"/>
              <a:t>Hologrammen</a:t>
            </a:r>
            <a:endParaRPr lang="en-US" dirty="0"/>
          </a:p>
        </p:txBody>
      </p:sp>
      <p:pic>
        <p:nvPicPr>
          <p:cNvPr id="4" name="Afbeelding 3" descr="Afbeeldingsresultaat voor ontwikkelingen in de zorg"/>
          <p:cNvPicPr/>
          <p:nvPr/>
        </p:nvPicPr>
        <p:blipFill>
          <a:blip r:embed="rId2">
            <a:extLst>
              <a:ext uri="{28A0092B-C50C-407E-A947-70E740481C1C}">
                <a14:useLocalDpi xmlns:a14="http://schemas.microsoft.com/office/drawing/2010/main" val="0"/>
              </a:ext>
            </a:extLst>
          </a:blip>
          <a:srcRect/>
          <a:stretch>
            <a:fillRect/>
          </a:stretch>
        </p:blipFill>
        <p:spPr bwMode="auto">
          <a:xfrm>
            <a:off x="5915025" y="2527572"/>
            <a:ext cx="4629150" cy="30568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6309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0A1D9F-11C0-28D3-4FE5-4F043A11C6AD}"/>
              </a:ext>
            </a:extLst>
          </p:cNvPr>
          <p:cNvSpPr>
            <a:spLocks noGrp="1"/>
          </p:cNvSpPr>
          <p:nvPr>
            <p:ph type="title"/>
          </p:nvPr>
        </p:nvSpPr>
        <p:spPr/>
        <p:txBody>
          <a:bodyPr/>
          <a:lstStyle/>
          <a:p>
            <a:r>
              <a:rPr lang="nl-NL" dirty="0"/>
              <a:t>Wat merk jij in de praktijk van deze veranderingen?</a:t>
            </a:r>
          </a:p>
        </p:txBody>
      </p:sp>
      <p:sp>
        <p:nvSpPr>
          <p:cNvPr id="3" name="Tijdelijke aanduiding voor inhoud 2">
            <a:extLst>
              <a:ext uri="{FF2B5EF4-FFF2-40B4-BE49-F238E27FC236}">
                <a16:creationId xmlns:a16="http://schemas.microsoft.com/office/drawing/2014/main" id="{31710FED-784B-8930-0B7A-3E0B91936441}"/>
              </a:ext>
            </a:extLst>
          </p:cNvPr>
          <p:cNvSpPr>
            <a:spLocks noGrp="1"/>
          </p:cNvSpPr>
          <p:nvPr>
            <p:ph idx="1"/>
          </p:nvPr>
        </p:nvSpPr>
        <p:spPr/>
        <p:txBody>
          <a:bodyPr/>
          <a:lstStyle/>
          <a:p>
            <a:r>
              <a:rPr lang="nl-NL" dirty="0"/>
              <a:t>Misschien heb je al veel ervaring met zorgtechnologie en wordt er al veel gedaan op jouw afdeling hiermee. Of is er nog niet veel van te merken op jouw werkplaats en zou je daar graag verandering in willen zien. </a:t>
            </a:r>
          </a:p>
          <a:p>
            <a:endParaRPr lang="nl-NL" dirty="0"/>
          </a:p>
          <a:p>
            <a:r>
              <a:rPr lang="nl-NL" dirty="0"/>
              <a:t>Wat merk je? Wat zijn jouw ervaringen? Wie wil hier iets over zeggen?</a:t>
            </a:r>
          </a:p>
        </p:txBody>
      </p:sp>
    </p:spTree>
    <p:extLst>
      <p:ext uri="{BB962C8B-B14F-4D97-AF65-F5344CB8AC3E}">
        <p14:creationId xmlns:p14="http://schemas.microsoft.com/office/powerpoint/2010/main" val="3174089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Beloften van technologie</a:t>
            </a:r>
            <a:endParaRPr lang="en-US" dirty="0"/>
          </a:p>
        </p:txBody>
      </p:sp>
      <p:sp>
        <p:nvSpPr>
          <p:cNvPr id="3" name="Tijdelijke aanduiding voor inhoud 2"/>
          <p:cNvSpPr>
            <a:spLocks noGrp="1"/>
          </p:cNvSpPr>
          <p:nvPr>
            <p:ph idx="1"/>
          </p:nvPr>
        </p:nvSpPr>
        <p:spPr/>
        <p:txBody>
          <a:bodyPr/>
          <a:lstStyle/>
          <a:p>
            <a:r>
              <a:rPr lang="nl-NL" dirty="0"/>
              <a:t>Grotere zelfredzaamheid van cliënten</a:t>
            </a:r>
          </a:p>
          <a:p>
            <a:r>
              <a:rPr lang="nl-NL" dirty="0"/>
              <a:t>Minder inzet van zorgpersoneel</a:t>
            </a:r>
          </a:p>
          <a:p>
            <a:r>
              <a:rPr lang="nl-NL" dirty="0"/>
              <a:t>Betere kwaliteit van zorg</a:t>
            </a:r>
          </a:p>
          <a:p>
            <a:r>
              <a:rPr lang="nl-NL" dirty="0"/>
              <a:t>Besparing van kosten</a:t>
            </a:r>
          </a:p>
        </p:txBody>
      </p:sp>
      <p:pic>
        <p:nvPicPr>
          <p:cNvPr id="4" name="irc_mi" descr="Afbeeldingsresultaat voor dwaalgedra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rot="256301">
            <a:off x="5635291" y="3669574"/>
            <a:ext cx="2476500" cy="1905000"/>
          </a:xfrm>
          <a:prstGeom prst="rect">
            <a:avLst/>
          </a:prstGeom>
          <a:ln>
            <a:noFill/>
          </a:ln>
          <a:effectLst>
            <a:softEdge rad="112500"/>
          </a:effectLst>
        </p:spPr>
      </p:pic>
    </p:spTree>
    <p:extLst>
      <p:ext uri="{BB962C8B-B14F-4D97-AF65-F5344CB8AC3E}">
        <p14:creationId xmlns:p14="http://schemas.microsoft.com/office/powerpoint/2010/main" val="2094681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Nieuwe verantwoordelijkheden en E-skills</a:t>
            </a:r>
            <a:endParaRPr lang="en-US" dirty="0"/>
          </a:p>
        </p:txBody>
      </p:sp>
      <p:sp>
        <p:nvSpPr>
          <p:cNvPr id="3" name="Tijdelijke aanduiding voor inhoud 2"/>
          <p:cNvSpPr>
            <a:spLocks noGrp="1"/>
          </p:cNvSpPr>
          <p:nvPr>
            <p:ph idx="1"/>
          </p:nvPr>
        </p:nvSpPr>
        <p:spPr/>
        <p:txBody>
          <a:bodyPr/>
          <a:lstStyle/>
          <a:p>
            <a:r>
              <a:rPr lang="nl-NL" dirty="0"/>
              <a:t>Zowel voor mantelzorgers als voor alle zorgverleners</a:t>
            </a:r>
            <a:r>
              <a:rPr lang="en-US" dirty="0"/>
              <a:t> </a:t>
            </a:r>
            <a:r>
              <a:rPr lang="en-US" dirty="0" err="1"/>
              <a:t>nieuwe</a:t>
            </a:r>
            <a:r>
              <a:rPr lang="en-US" dirty="0"/>
              <a:t> </a:t>
            </a:r>
            <a:r>
              <a:rPr lang="en-US" dirty="0" err="1"/>
              <a:t>manier</a:t>
            </a:r>
            <a:r>
              <a:rPr lang="en-US" dirty="0"/>
              <a:t> van </a:t>
            </a:r>
            <a:r>
              <a:rPr lang="en-US" dirty="0" err="1"/>
              <a:t>werken</a:t>
            </a:r>
            <a:r>
              <a:rPr lang="en-US" dirty="0"/>
              <a:t> </a:t>
            </a:r>
            <a:r>
              <a:rPr lang="en-US" dirty="0" err="1"/>
              <a:t>en</a:t>
            </a:r>
            <a:r>
              <a:rPr lang="en-US" dirty="0"/>
              <a:t> </a:t>
            </a:r>
            <a:r>
              <a:rPr lang="en-US" dirty="0" err="1"/>
              <a:t>communiceren</a:t>
            </a:r>
            <a:endParaRPr lang="en-US" dirty="0"/>
          </a:p>
          <a:p>
            <a:r>
              <a:rPr lang="nl-NL" dirty="0"/>
              <a:t>Digitaal vaardig op een andere manier dan </a:t>
            </a:r>
            <a:r>
              <a:rPr lang="nl-NL" dirty="0" err="1"/>
              <a:t>social</a:t>
            </a:r>
            <a:r>
              <a:rPr lang="nl-NL" dirty="0"/>
              <a:t> media. </a:t>
            </a:r>
          </a:p>
          <a:p>
            <a:pPr marL="0" indent="0">
              <a:buNone/>
            </a:pPr>
            <a:endParaRPr lang="nl-NL" dirty="0"/>
          </a:p>
        </p:txBody>
      </p:sp>
      <p:pic>
        <p:nvPicPr>
          <p:cNvPr id="4" name="Picture 13" descr="model digitale vaardigheden in de zorg"/>
          <p:cNvPicPr/>
          <p:nvPr/>
        </p:nvPicPr>
        <p:blipFill>
          <a:blip r:embed="rId2">
            <a:extLst>
              <a:ext uri="{28A0092B-C50C-407E-A947-70E740481C1C}">
                <a14:useLocalDpi xmlns:a14="http://schemas.microsoft.com/office/drawing/2010/main" val="0"/>
              </a:ext>
            </a:extLst>
          </a:blip>
          <a:srcRect/>
          <a:stretch>
            <a:fillRect/>
          </a:stretch>
        </p:blipFill>
        <p:spPr bwMode="auto">
          <a:xfrm>
            <a:off x="2775188" y="3666309"/>
            <a:ext cx="5280240" cy="2960098"/>
          </a:xfrm>
          <a:prstGeom prst="rect">
            <a:avLst/>
          </a:prstGeom>
          <a:noFill/>
          <a:ln>
            <a:noFill/>
          </a:ln>
        </p:spPr>
      </p:pic>
    </p:spTree>
    <p:extLst>
      <p:ext uri="{BB962C8B-B14F-4D97-AF65-F5344CB8AC3E}">
        <p14:creationId xmlns:p14="http://schemas.microsoft.com/office/powerpoint/2010/main" val="2611803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is zorgtechnologie</a:t>
            </a:r>
            <a:endParaRPr lang="en-US" dirty="0"/>
          </a:p>
        </p:txBody>
      </p:sp>
      <p:sp>
        <p:nvSpPr>
          <p:cNvPr id="3" name="Tijdelijke aanduiding voor inhoud 2"/>
          <p:cNvSpPr>
            <a:spLocks noGrp="1"/>
          </p:cNvSpPr>
          <p:nvPr>
            <p:ph idx="1"/>
          </p:nvPr>
        </p:nvSpPr>
        <p:spPr/>
        <p:txBody>
          <a:bodyPr/>
          <a:lstStyle/>
          <a:p>
            <a:r>
              <a:rPr lang="nl-NL" dirty="0" err="1"/>
              <a:t>E-health</a:t>
            </a:r>
            <a:r>
              <a:rPr lang="nl-NL" dirty="0"/>
              <a:t> is de verzamelnaam van verschillende toepassingen in de zorg</a:t>
            </a:r>
          </a:p>
          <a:p>
            <a:r>
              <a:rPr lang="nl-NL" dirty="0"/>
              <a:t>Definitie: ‘</a:t>
            </a:r>
            <a:r>
              <a:rPr lang="nl-NL" dirty="0" err="1"/>
              <a:t>e-health</a:t>
            </a:r>
            <a:r>
              <a:rPr lang="nl-NL" dirty="0"/>
              <a:t> is het gebruik van nieuwe informatie en communicatietechnologieën, en vooral internettechnologie, om gezondheid en gezondheidszorg te ondersteunen en te verbeteren’</a:t>
            </a:r>
          </a:p>
          <a:p>
            <a:pPr marL="0" indent="0">
              <a:buNone/>
            </a:pPr>
            <a:r>
              <a:rPr lang="nl-NL" dirty="0"/>
              <a:t>3 soorten </a:t>
            </a:r>
            <a:r>
              <a:rPr lang="nl-NL" dirty="0" err="1"/>
              <a:t>E-health</a:t>
            </a:r>
            <a:r>
              <a:rPr lang="nl-NL" dirty="0"/>
              <a:t>:</a:t>
            </a:r>
          </a:p>
          <a:p>
            <a:pPr>
              <a:buFontTx/>
              <a:buChar char="-"/>
            </a:pPr>
            <a:r>
              <a:rPr lang="nl-NL" dirty="0" err="1"/>
              <a:t>E-health</a:t>
            </a:r>
            <a:r>
              <a:rPr lang="nl-NL" dirty="0"/>
              <a:t> om mensen beter voor te lichten over gezond leven</a:t>
            </a:r>
          </a:p>
          <a:p>
            <a:pPr>
              <a:buFontTx/>
              <a:buChar char="-"/>
            </a:pPr>
            <a:r>
              <a:rPr lang="nl-NL" dirty="0" err="1"/>
              <a:t>E-health</a:t>
            </a:r>
            <a:r>
              <a:rPr lang="nl-NL" dirty="0"/>
              <a:t> als hulpmiddel </a:t>
            </a:r>
          </a:p>
          <a:p>
            <a:pPr>
              <a:buFontTx/>
              <a:buChar char="-"/>
            </a:pPr>
            <a:r>
              <a:rPr lang="nl-NL" dirty="0" err="1"/>
              <a:t>E-health</a:t>
            </a:r>
            <a:r>
              <a:rPr lang="nl-NL" dirty="0"/>
              <a:t> om administratieve zaken</a:t>
            </a:r>
          </a:p>
          <a:p>
            <a:pPr>
              <a:buFontTx/>
              <a:buChar char="-"/>
            </a:pPr>
            <a:endParaRPr lang="nl-NL" dirty="0"/>
          </a:p>
          <a:p>
            <a:endParaRPr lang="en-US" dirty="0"/>
          </a:p>
        </p:txBody>
      </p:sp>
    </p:spTree>
    <p:extLst>
      <p:ext uri="{BB962C8B-B14F-4D97-AF65-F5344CB8AC3E}">
        <p14:creationId xmlns:p14="http://schemas.microsoft.com/office/powerpoint/2010/main" val="352005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Voorbeelden</a:t>
            </a:r>
            <a:endParaRPr lang="en-US" dirty="0"/>
          </a:p>
        </p:txBody>
      </p:sp>
      <p:sp>
        <p:nvSpPr>
          <p:cNvPr id="3" name="Tijdelijke aanduiding voor inhoud 2"/>
          <p:cNvSpPr>
            <a:spLocks noGrp="1"/>
          </p:cNvSpPr>
          <p:nvPr>
            <p:ph idx="1"/>
          </p:nvPr>
        </p:nvSpPr>
        <p:spPr/>
        <p:txBody>
          <a:bodyPr>
            <a:normAutofit fontScale="85000" lnSpcReduction="10000"/>
          </a:bodyPr>
          <a:lstStyle/>
          <a:p>
            <a:r>
              <a:rPr lang="nl-NL" dirty="0"/>
              <a:t>Webapplicaties: cliëntportalen of educatieportalen voor zorgverleners. </a:t>
            </a:r>
          </a:p>
          <a:p>
            <a:r>
              <a:rPr lang="nl-NL" dirty="0"/>
              <a:t>Mobiele apps</a:t>
            </a:r>
          </a:p>
          <a:p>
            <a:r>
              <a:rPr lang="nl-NL" dirty="0"/>
              <a:t>Elektronisch cliëntendossier</a:t>
            </a:r>
          </a:p>
          <a:p>
            <a:r>
              <a:rPr lang="nl-NL" dirty="0"/>
              <a:t>Health-sensoren en wearable device: draagbaren apparaten om lichaamsfuncties te meten en eventueel door te geven. </a:t>
            </a:r>
          </a:p>
          <a:p>
            <a:r>
              <a:rPr lang="nl-NL" dirty="0"/>
              <a:t>Video communicatie: beeldbellen</a:t>
            </a:r>
          </a:p>
          <a:p>
            <a:r>
              <a:rPr lang="nl-NL" dirty="0" err="1"/>
              <a:t>Domotica</a:t>
            </a:r>
            <a:r>
              <a:rPr lang="nl-NL" dirty="0"/>
              <a:t>: elektronica voor automatisering in huis  </a:t>
            </a:r>
          </a:p>
          <a:p>
            <a:r>
              <a:rPr lang="nl-NL" dirty="0"/>
              <a:t>Robotica: zelfstandige machines aangestuurd door computersoftware</a:t>
            </a:r>
          </a:p>
          <a:p>
            <a:r>
              <a:rPr lang="nl-NL" dirty="0" err="1"/>
              <a:t>Serious</a:t>
            </a:r>
            <a:r>
              <a:rPr lang="nl-NL" dirty="0"/>
              <a:t> </a:t>
            </a:r>
            <a:r>
              <a:rPr lang="nl-NL" dirty="0" err="1"/>
              <a:t>gaming</a:t>
            </a:r>
            <a:r>
              <a:rPr lang="nl-NL" dirty="0"/>
              <a:t>: game technologie in het kader van ( psychologische ) behandeling</a:t>
            </a:r>
          </a:p>
          <a:p>
            <a:r>
              <a:rPr lang="nl-NL" dirty="0"/>
              <a:t>Medische integratie netwerken: netwerken waarover gegevens worden uitgewisseld zoals medicatiegegevens en recepten.</a:t>
            </a:r>
            <a:endParaRPr lang="en-US" dirty="0"/>
          </a:p>
        </p:txBody>
      </p:sp>
      <p:pic>
        <p:nvPicPr>
          <p:cNvPr id="4" name="irc_mi" descr="Afbeeldingsresultaat voor m health">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4441" y="2603500"/>
            <a:ext cx="2196465" cy="1017270"/>
          </a:xfrm>
          <a:prstGeom prst="rect">
            <a:avLst/>
          </a:prstGeom>
          <a:ln>
            <a:noFill/>
          </a:ln>
          <a:effectLst>
            <a:softEdge rad="112500"/>
          </a:effectLst>
        </p:spPr>
      </p:pic>
    </p:spTree>
    <p:extLst>
      <p:ext uri="{BB962C8B-B14F-4D97-AF65-F5344CB8AC3E}">
        <p14:creationId xmlns:p14="http://schemas.microsoft.com/office/powerpoint/2010/main" val="28505070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directiekamer">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7672</TotalTime>
  <Words>2072</Words>
  <Application>Microsoft Office PowerPoint</Application>
  <PresentationFormat>Widescreen</PresentationFormat>
  <Paragraphs>197</Paragraphs>
  <Slides>37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Century Gothic</vt:lpstr>
      <vt:lpstr>Wingdings 3</vt:lpstr>
      <vt:lpstr>Ion-directiekamer</vt:lpstr>
      <vt:lpstr>Zorginnovaties en technologie</vt:lpstr>
      <vt:lpstr>Welkom bij het keuzedeel</vt:lpstr>
      <vt:lpstr>Waarom zorginnovaties en technologie</vt:lpstr>
      <vt:lpstr>11 technologische veranderingen in de gezondheidszorg</vt:lpstr>
      <vt:lpstr>Wat merk jij in de praktijk van deze veranderingen?</vt:lpstr>
      <vt:lpstr>Beloften van technologie</vt:lpstr>
      <vt:lpstr>Nieuwe verantwoordelijkheden en E-skills</vt:lpstr>
      <vt:lpstr>Wat is zorgtechnologie</vt:lpstr>
      <vt:lpstr>Voorbeelden</vt:lpstr>
      <vt:lpstr>Laten we eens een kijkje nemen</vt:lpstr>
      <vt:lpstr>App/ webapplicatie</vt:lpstr>
      <vt:lpstr>M-Health</vt:lpstr>
      <vt:lpstr>Health sensoren en wearebles</vt:lpstr>
      <vt:lpstr>Zorg op afstand</vt:lpstr>
      <vt:lpstr>Domotica</vt:lpstr>
      <vt:lpstr>Domotica</vt:lpstr>
      <vt:lpstr>Voorbeelden domotica</vt:lpstr>
      <vt:lpstr>Serious gaming en exergaming</vt:lpstr>
      <vt:lpstr>Overige ontwikkelingen</vt:lpstr>
      <vt:lpstr>Robotica</vt:lpstr>
      <vt:lpstr>Sociale Robotica</vt:lpstr>
      <vt:lpstr>LEA</vt:lpstr>
      <vt:lpstr>Nest IQ</vt:lpstr>
      <vt:lpstr>OBI</vt:lpstr>
      <vt:lpstr>Pepper</vt:lpstr>
      <vt:lpstr>QBI</vt:lpstr>
      <vt:lpstr>Rose</vt:lpstr>
      <vt:lpstr>Tessa</vt:lpstr>
      <vt:lpstr>Maar wat is nu jouw rol?</vt:lpstr>
      <vt:lpstr>Leerdoelen formuleren</vt:lpstr>
      <vt:lpstr>Het keuzedeel</vt:lpstr>
      <vt:lpstr>Opdrachten</vt:lpstr>
      <vt:lpstr>Masterclasses en examen</vt:lpstr>
      <vt:lpstr>Vragen over de opbouw van het keuzedeel</vt:lpstr>
      <vt:lpstr>Leerdoelen</vt:lpstr>
      <vt:lpstr>Visie formuleren</vt:lpstr>
      <vt:lpstr>Afronding </vt:lpstr>
    </vt:vector>
  </TitlesOfParts>
  <Company>MBO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Zorginnovaties en technologie</dc:title>
  <dc:creator>Arjanne Sikking</dc:creator>
  <cp:lastModifiedBy>Arjanne Sikking</cp:lastModifiedBy>
  <cp:revision>30</cp:revision>
  <dcterms:created xsi:type="dcterms:W3CDTF">2018-11-19T12:34:00Z</dcterms:created>
  <dcterms:modified xsi:type="dcterms:W3CDTF">2022-11-03T09:23:30Z</dcterms:modified>
</cp:coreProperties>
</file>